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0" r:id="rId3"/>
    <p:sldId id="263" r:id="rId4"/>
    <p:sldId id="264" r:id="rId5"/>
    <p:sldId id="270" r:id="rId6"/>
    <p:sldId id="271" r:id="rId7"/>
    <p:sldId id="258" r:id="rId8"/>
    <p:sldId id="265" r:id="rId9"/>
    <p:sldId id="280" r:id="rId10"/>
    <p:sldId id="276" r:id="rId11"/>
    <p:sldId id="259" r:id="rId12"/>
    <p:sldId id="281" r:id="rId13"/>
    <p:sldId id="277" r:id="rId14"/>
    <p:sldId id="261" r:id="rId15"/>
    <p:sldId id="279" r:id="rId16"/>
    <p:sldId id="274" r:id="rId17"/>
    <p:sldId id="275" r:id="rId18"/>
    <p:sldId id="266" r:id="rId19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85F00"/>
    <a:srgbClr val="FEF1E4"/>
    <a:srgbClr val="FEF0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831DA35-E0C8-4520-A5F6-273B8EFD1823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C821C22F-CD32-421E-BBD3-C2638EA87EB5}">
      <dgm:prSet phldrT="[Texte]"/>
      <dgm:spPr>
        <a:solidFill>
          <a:schemeClr val="bg1"/>
        </a:solidFill>
        <a:ln w="28575">
          <a:solidFill>
            <a:srgbClr val="B85F00"/>
          </a:solidFill>
        </a:ln>
      </dgm:spPr>
      <dgm:t>
        <a:bodyPr/>
        <a:lstStyle/>
        <a:p>
          <a:r>
            <a:rPr lang="fr-FR" dirty="0" err="1">
              <a:solidFill>
                <a:schemeClr val="tx1"/>
              </a:solidFill>
            </a:rPr>
            <a:t>Vector</a:t>
          </a:r>
          <a:endParaRPr lang="fr-FR" dirty="0">
            <a:solidFill>
              <a:schemeClr val="tx1"/>
            </a:solidFill>
          </a:endParaRPr>
        </a:p>
      </dgm:t>
    </dgm:pt>
    <dgm:pt modelId="{42B9CBE5-175A-4F09-A08D-E57190F753E0}" type="parTrans" cxnId="{C1D3ABF8-5064-4242-9DA3-3151E293714D}">
      <dgm:prSet/>
      <dgm:spPr/>
      <dgm:t>
        <a:bodyPr/>
        <a:lstStyle/>
        <a:p>
          <a:endParaRPr lang="fr-FR"/>
        </a:p>
      </dgm:t>
    </dgm:pt>
    <dgm:pt modelId="{FB9B8F5E-8A97-43EA-9202-6B2EAA553D5D}" type="sibTrans" cxnId="{C1D3ABF8-5064-4242-9DA3-3151E293714D}">
      <dgm:prSet/>
      <dgm:spPr/>
      <dgm:t>
        <a:bodyPr/>
        <a:lstStyle/>
        <a:p>
          <a:endParaRPr lang="fr-FR"/>
        </a:p>
      </dgm:t>
    </dgm:pt>
    <dgm:pt modelId="{C07592A1-866F-47BD-89B5-6232F6DCB99B}">
      <dgm:prSet phldrT="[Texte]"/>
      <dgm:spPr>
        <a:solidFill>
          <a:schemeClr val="bg1"/>
        </a:solidFill>
        <a:ln w="28575">
          <a:solidFill>
            <a:srgbClr val="B85F00"/>
          </a:solidFill>
        </a:ln>
      </dgm:spPr>
      <dgm:t>
        <a:bodyPr/>
        <a:lstStyle/>
        <a:p>
          <a:r>
            <a:rPr lang="fr-FR" dirty="0" err="1">
              <a:solidFill>
                <a:schemeClr val="tx1"/>
              </a:solidFill>
            </a:rPr>
            <a:t>AlgoGen</a:t>
          </a:r>
          <a:endParaRPr lang="fr-FR" dirty="0">
            <a:solidFill>
              <a:schemeClr val="tx1"/>
            </a:solidFill>
          </a:endParaRPr>
        </a:p>
      </dgm:t>
    </dgm:pt>
    <dgm:pt modelId="{846A78D5-2DE0-408E-913D-6B132BBF808D}" type="parTrans" cxnId="{CFD17707-BCB2-4D9C-AFA0-D4290A03D585}">
      <dgm:prSet/>
      <dgm:spPr/>
      <dgm:t>
        <a:bodyPr/>
        <a:lstStyle/>
        <a:p>
          <a:endParaRPr lang="fr-FR"/>
        </a:p>
      </dgm:t>
    </dgm:pt>
    <dgm:pt modelId="{FA9A3BDD-7174-4BB5-A543-3F1FA2A6CD90}" type="sibTrans" cxnId="{CFD17707-BCB2-4D9C-AFA0-D4290A03D585}">
      <dgm:prSet/>
      <dgm:spPr/>
      <dgm:t>
        <a:bodyPr/>
        <a:lstStyle/>
        <a:p>
          <a:endParaRPr lang="fr-FR"/>
        </a:p>
      </dgm:t>
    </dgm:pt>
    <dgm:pt modelId="{86DC1CCE-B603-452D-AE09-162114E62E88}">
      <dgm:prSet phldrT="[Texte]"/>
      <dgm:spPr>
        <a:solidFill>
          <a:schemeClr val="bg1"/>
        </a:solidFill>
        <a:ln w="28575">
          <a:solidFill>
            <a:srgbClr val="B85F00"/>
          </a:solidFill>
        </a:ln>
      </dgm:spPr>
      <dgm:t>
        <a:bodyPr/>
        <a:lstStyle/>
        <a:p>
          <a:r>
            <a:rPr lang="fr-FR" dirty="0">
              <a:solidFill>
                <a:schemeClr val="tx1"/>
              </a:solidFill>
            </a:rPr>
            <a:t>Path</a:t>
          </a:r>
        </a:p>
      </dgm:t>
    </dgm:pt>
    <dgm:pt modelId="{576779EC-F6D6-4BE5-8565-362B1D48474C}" type="parTrans" cxnId="{F6B87CA4-2255-4439-8227-70818D561B55}">
      <dgm:prSet/>
      <dgm:spPr/>
      <dgm:t>
        <a:bodyPr/>
        <a:lstStyle/>
        <a:p>
          <a:endParaRPr lang="fr-FR"/>
        </a:p>
      </dgm:t>
    </dgm:pt>
    <dgm:pt modelId="{6531B0F7-BF56-469A-95E0-1FB5B4C54F0C}" type="sibTrans" cxnId="{F6B87CA4-2255-4439-8227-70818D561B55}">
      <dgm:prSet/>
      <dgm:spPr/>
      <dgm:t>
        <a:bodyPr/>
        <a:lstStyle/>
        <a:p>
          <a:endParaRPr lang="fr-FR"/>
        </a:p>
      </dgm:t>
    </dgm:pt>
    <dgm:pt modelId="{37C5F737-61A2-4F8D-949E-A394F95A523A}" type="pres">
      <dgm:prSet presAssocID="{D831DA35-E0C8-4520-A5F6-273B8EFD1823}" presName="Name0" presStyleCnt="0">
        <dgm:presLayoutVars>
          <dgm:dir/>
          <dgm:animLvl val="lvl"/>
          <dgm:resizeHandles val="exact"/>
        </dgm:presLayoutVars>
      </dgm:prSet>
      <dgm:spPr/>
    </dgm:pt>
    <dgm:pt modelId="{87F82858-2845-4944-BD15-4D80F24678DA}" type="pres">
      <dgm:prSet presAssocID="{C821C22F-CD32-421E-BBD3-C2638EA87EB5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B93A624D-4A67-4094-99BB-6F7B35371B07}" type="pres">
      <dgm:prSet presAssocID="{FB9B8F5E-8A97-43EA-9202-6B2EAA553D5D}" presName="parTxOnlySpace" presStyleCnt="0"/>
      <dgm:spPr/>
    </dgm:pt>
    <dgm:pt modelId="{8944F982-910F-46B6-94C5-4182B7A2FAC6}" type="pres">
      <dgm:prSet presAssocID="{C07592A1-866F-47BD-89B5-6232F6DCB99B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EB82FF47-A269-4D8E-A19E-D346FCDAA8BA}" type="pres">
      <dgm:prSet presAssocID="{FA9A3BDD-7174-4BB5-A543-3F1FA2A6CD90}" presName="parTxOnlySpace" presStyleCnt="0"/>
      <dgm:spPr/>
    </dgm:pt>
    <dgm:pt modelId="{15E5E25B-2759-4D30-81E2-AD797271A2CB}" type="pres">
      <dgm:prSet presAssocID="{86DC1CCE-B603-452D-AE09-162114E62E88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CFD17707-BCB2-4D9C-AFA0-D4290A03D585}" srcId="{D831DA35-E0C8-4520-A5F6-273B8EFD1823}" destId="{C07592A1-866F-47BD-89B5-6232F6DCB99B}" srcOrd="1" destOrd="0" parTransId="{846A78D5-2DE0-408E-913D-6B132BBF808D}" sibTransId="{FA9A3BDD-7174-4BB5-A543-3F1FA2A6CD90}"/>
    <dgm:cxn modelId="{6D52F918-566E-4884-B4A1-F8C0FED5DD38}" type="presOf" srcId="{C821C22F-CD32-421E-BBD3-C2638EA87EB5}" destId="{87F82858-2845-4944-BD15-4D80F24678DA}" srcOrd="0" destOrd="0" presId="urn:microsoft.com/office/officeart/2005/8/layout/chevron1"/>
    <dgm:cxn modelId="{35128728-B36A-42B7-B9F3-50DFFD316B54}" type="presOf" srcId="{D831DA35-E0C8-4520-A5F6-273B8EFD1823}" destId="{37C5F737-61A2-4F8D-949E-A394F95A523A}" srcOrd="0" destOrd="0" presId="urn:microsoft.com/office/officeart/2005/8/layout/chevron1"/>
    <dgm:cxn modelId="{E5001A67-8B00-47D4-9613-0BDF5450A8AD}" type="presOf" srcId="{C07592A1-866F-47BD-89B5-6232F6DCB99B}" destId="{8944F982-910F-46B6-94C5-4182B7A2FAC6}" srcOrd="0" destOrd="0" presId="urn:microsoft.com/office/officeart/2005/8/layout/chevron1"/>
    <dgm:cxn modelId="{66AFF955-3A50-44AC-8A62-B2479229DD86}" type="presOf" srcId="{86DC1CCE-B603-452D-AE09-162114E62E88}" destId="{15E5E25B-2759-4D30-81E2-AD797271A2CB}" srcOrd="0" destOrd="0" presId="urn:microsoft.com/office/officeart/2005/8/layout/chevron1"/>
    <dgm:cxn modelId="{F6B87CA4-2255-4439-8227-70818D561B55}" srcId="{D831DA35-E0C8-4520-A5F6-273B8EFD1823}" destId="{86DC1CCE-B603-452D-AE09-162114E62E88}" srcOrd="2" destOrd="0" parTransId="{576779EC-F6D6-4BE5-8565-362B1D48474C}" sibTransId="{6531B0F7-BF56-469A-95E0-1FB5B4C54F0C}"/>
    <dgm:cxn modelId="{C1D3ABF8-5064-4242-9DA3-3151E293714D}" srcId="{D831DA35-E0C8-4520-A5F6-273B8EFD1823}" destId="{C821C22F-CD32-421E-BBD3-C2638EA87EB5}" srcOrd="0" destOrd="0" parTransId="{42B9CBE5-175A-4F09-A08D-E57190F753E0}" sibTransId="{FB9B8F5E-8A97-43EA-9202-6B2EAA553D5D}"/>
    <dgm:cxn modelId="{50A74106-D428-4DB0-8089-C2DB4FAA0D44}" type="presParOf" srcId="{37C5F737-61A2-4F8D-949E-A394F95A523A}" destId="{87F82858-2845-4944-BD15-4D80F24678DA}" srcOrd="0" destOrd="0" presId="urn:microsoft.com/office/officeart/2005/8/layout/chevron1"/>
    <dgm:cxn modelId="{54C3BBF5-96DB-4E0D-9F7B-95BDD88D9C61}" type="presParOf" srcId="{37C5F737-61A2-4F8D-949E-A394F95A523A}" destId="{B93A624D-4A67-4094-99BB-6F7B35371B07}" srcOrd="1" destOrd="0" presId="urn:microsoft.com/office/officeart/2005/8/layout/chevron1"/>
    <dgm:cxn modelId="{17E4E12D-8F71-4C7F-89FE-C4CEFA36458D}" type="presParOf" srcId="{37C5F737-61A2-4F8D-949E-A394F95A523A}" destId="{8944F982-910F-46B6-94C5-4182B7A2FAC6}" srcOrd="2" destOrd="0" presId="urn:microsoft.com/office/officeart/2005/8/layout/chevron1"/>
    <dgm:cxn modelId="{3838723D-F0D9-457A-A40E-586728B2C158}" type="presParOf" srcId="{37C5F737-61A2-4F8D-949E-A394F95A523A}" destId="{EB82FF47-A269-4D8E-A19E-D346FCDAA8BA}" srcOrd="3" destOrd="0" presId="urn:microsoft.com/office/officeart/2005/8/layout/chevron1"/>
    <dgm:cxn modelId="{30542C0A-58C5-4D1E-BEF0-62BA9E066212}" type="presParOf" srcId="{37C5F737-61A2-4F8D-949E-A394F95A523A}" destId="{15E5E25B-2759-4D30-81E2-AD797271A2CB}" srcOrd="4" destOrd="0" presId="urn:microsoft.com/office/officeart/2005/8/layout/chevron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F82858-2845-4944-BD15-4D80F24678DA}">
      <dsp:nvSpPr>
        <dsp:cNvPr id="0" name=""/>
        <dsp:cNvSpPr/>
      </dsp:nvSpPr>
      <dsp:spPr>
        <a:xfrm>
          <a:off x="1590" y="1420341"/>
          <a:ext cx="1937609" cy="775043"/>
        </a:xfrm>
        <a:prstGeom prst="chevron">
          <a:avLst/>
        </a:prstGeom>
        <a:solidFill>
          <a:schemeClr val="bg1"/>
        </a:solidFill>
        <a:ln w="28575" cap="flat" cmpd="sng" algn="ctr">
          <a:solidFill>
            <a:srgbClr val="B85F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300" kern="1200" dirty="0" err="1">
              <a:solidFill>
                <a:schemeClr val="tx1"/>
              </a:solidFill>
            </a:rPr>
            <a:t>Vector</a:t>
          </a:r>
          <a:endParaRPr lang="fr-FR" sz="2300" kern="1200" dirty="0">
            <a:solidFill>
              <a:schemeClr val="tx1"/>
            </a:solidFill>
          </a:endParaRPr>
        </a:p>
      </dsp:txBody>
      <dsp:txXfrm>
        <a:off x="389112" y="1420341"/>
        <a:ext cx="1162566" cy="775043"/>
      </dsp:txXfrm>
    </dsp:sp>
    <dsp:sp modelId="{8944F982-910F-46B6-94C5-4182B7A2FAC6}">
      <dsp:nvSpPr>
        <dsp:cNvPr id="0" name=""/>
        <dsp:cNvSpPr/>
      </dsp:nvSpPr>
      <dsp:spPr>
        <a:xfrm>
          <a:off x="1745439" y="1420341"/>
          <a:ext cx="1937609" cy="775043"/>
        </a:xfrm>
        <a:prstGeom prst="chevron">
          <a:avLst/>
        </a:prstGeom>
        <a:solidFill>
          <a:schemeClr val="bg1"/>
        </a:solidFill>
        <a:ln w="28575" cap="flat" cmpd="sng" algn="ctr">
          <a:solidFill>
            <a:srgbClr val="B85F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300" kern="1200" dirty="0" err="1">
              <a:solidFill>
                <a:schemeClr val="tx1"/>
              </a:solidFill>
            </a:rPr>
            <a:t>AlgoGen</a:t>
          </a:r>
          <a:endParaRPr lang="fr-FR" sz="2300" kern="1200" dirty="0">
            <a:solidFill>
              <a:schemeClr val="tx1"/>
            </a:solidFill>
          </a:endParaRPr>
        </a:p>
      </dsp:txBody>
      <dsp:txXfrm>
        <a:off x="2132961" y="1420341"/>
        <a:ext cx="1162566" cy="775043"/>
      </dsp:txXfrm>
    </dsp:sp>
    <dsp:sp modelId="{15E5E25B-2759-4D30-81E2-AD797271A2CB}">
      <dsp:nvSpPr>
        <dsp:cNvPr id="0" name=""/>
        <dsp:cNvSpPr/>
      </dsp:nvSpPr>
      <dsp:spPr>
        <a:xfrm>
          <a:off x="3489287" y="1420341"/>
          <a:ext cx="1937609" cy="775043"/>
        </a:xfrm>
        <a:prstGeom prst="chevron">
          <a:avLst/>
        </a:prstGeom>
        <a:solidFill>
          <a:schemeClr val="bg1"/>
        </a:solidFill>
        <a:ln w="28575" cap="flat" cmpd="sng" algn="ctr">
          <a:solidFill>
            <a:srgbClr val="B85F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300" kern="1200" dirty="0">
              <a:solidFill>
                <a:schemeClr val="tx1"/>
              </a:solidFill>
            </a:rPr>
            <a:t>Path</a:t>
          </a:r>
        </a:p>
      </dsp:txBody>
      <dsp:txXfrm>
        <a:off x="3876809" y="1420341"/>
        <a:ext cx="1162566" cy="77504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bg>
      <p:bgPr>
        <a:blipFill dpi="0" rotWithShape="1">
          <a:blip r:embed="rId2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7FDCF5C-076F-483D-B182-F3ABF847F6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24656" y="1491711"/>
            <a:ext cx="6576749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65494964-AB22-4BE3-89DE-C8FFE9CE65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24656" y="4008048"/>
            <a:ext cx="657675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C0B27CC-23C4-419D-AED2-42688DD5CD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EC4D7-9842-4CBD-A975-F9343FF481F8}" type="datetimeFigureOut">
              <a:rPr lang="fr-FR" smtClean="0"/>
              <a:t>23/09/2021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EB76923-3705-4048-90E6-24A371AD8C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600C1C9-6EDD-42C4-972B-606519E95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6B14A-18BF-4846-9987-DBECF622B9E5}" type="slidenum">
              <a:rPr lang="fr-FR" smtClean="0"/>
              <a:t>‹N°›</a:t>
            </a:fld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246F7135-1DDB-40C2-B27B-BCCF55B88E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594" y="1904997"/>
            <a:ext cx="3048006" cy="3048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4670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40222D6-4EA4-46BA-9EAF-AC3EA6AD47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389CC036-A2D9-4EBA-A101-8BA15A7FED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D9E13CE-7CAF-4F9A-AB6C-71639D903A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EC4D7-9842-4CBD-A975-F9343FF481F8}" type="datetimeFigureOut">
              <a:rPr lang="fr-FR" smtClean="0"/>
              <a:t>23/09/2021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E3B0FBF-24DE-460B-99C5-5D05D7CD39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02177FB-EB9B-4CB0-AE4D-A48B24B06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6B14A-18BF-4846-9987-DBECF622B9E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578527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8D5B84A4-6792-407D-96A0-20B4E14E145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DF19DA3C-3146-4FB9-BC86-74E5AC16C2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CD06DBE-8539-48DE-915C-14DBAD45C2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EC4D7-9842-4CBD-A975-F9343FF481F8}" type="datetimeFigureOut">
              <a:rPr lang="fr-FR" smtClean="0"/>
              <a:t>23/09/2021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A4CA4E9-E29C-4B10-AD71-F2D66E59D0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D8AEC3B-88A0-4F5F-B82D-10E40F8AAE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6B14A-18BF-4846-9987-DBECF622B9E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46530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557C605-217B-4050-B781-04B239888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B625B63-2C99-4F56-A449-BFB59154FF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0F5B5DB-A38D-4B62-86C1-6FF2455F8B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EC4D7-9842-4CBD-A975-F9343FF481F8}" type="datetimeFigureOut">
              <a:rPr lang="fr-FR" smtClean="0"/>
              <a:t>23/09/2021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A788EE8-8381-4B7A-BB55-8F5E77F39E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C78F50B-DB96-4559-A310-870346801F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6B14A-18BF-4846-9987-DBECF622B9E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091531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5676B50-D483-4622-8ED1-7C7C279EAD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F529529-817F-4F6C-B1BA-D790A830D7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AC93371-24F6-45BE-BA6A-CB0576524C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EC4D7-9842-4CBD-A975-F9343FF481F8}" type="datetimeFigureOut">
              <a:rPr lang="fr-FR" smtClean="0"/>
              <a:t>23/09/2021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1E83A99-E49D-4CB3-BBF6-463AFD8057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9B8772B-AA9B-4144-B608-CC2D8BCB6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6B14A-18BF-4846-9987-DBECF622B9E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491183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C89C185-6BDC-4823-A81F-9490426F5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F829EC1-BF24-4D23-90D6-FE535C7CEF8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D97CF41D-D501-4E37-A43E-0E562356A6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2D1D5D1-B644-4FD7-92BB-7404095CA9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EC4D7-9842-4CBD-A975-F9343FF481F8}" type="datetimeFigureOut">
              <a:rPr lang="fr-FR" smtClean="0"/>
              <a:t>23/09/2021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1EA3B12-56DF-4C1F-908B-E458477810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0742FBE-D994-4B3C-B1D8-A5703F111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6B14A-18BF-4846-9987-DBECF622B9E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583098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FD05E42-4BA9-4B51-A665-DD3203B5F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8505601-9A76-4DF9-91DE-3015AAB142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907BFBB7-0343-4F39-AEB9-8C43A73136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F364A3A2-C509-4177-B6B4-A95A53FD9F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45303FB1-6A76-4AFE-9566-2880287221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C730A0E1-C4E6-4391-9005-B39C64C82E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EC4D7-9842-4CBD-A975-F9343FF481F8}" type="datetimeFigureOut">
              <a:rPr lang="fr-FR" smtClean="0"/>
              <a:t>23/09/2021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93406266-58C4-45BF-8141-0CC001A56A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5FF74807-1812-433A-8B11-3BA631503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6B14A-18BF-4846-9987-DBECF622B9E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969244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781ADEE-B101-4DCE-AD93-3F02917D5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3E8B76D-978A-4DF4-899B-A27561E0BE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EC4D7-9842-4CBD-A975-F9343FF481F8}" type="datetimeFigureOut">
              <a:rPr lang="fr-FR" smtClean="0"/>
              <a:t>23/09/2021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609621DC-AD2D-4519-9EF5-744790448C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E8F471B-763F-44D3-BB5C-1193AD927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6B14A-18BF-4846-9987-DBECF622B9E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027680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17235B8A-3CBE-4607-95D2-C2A0318CC3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EC4D7-9842-4CBD-A975-F9343FF481F8}" type="datetimeFigureOut">
              <a:rPr lang="fr-FR" smtClean="0"/>
              <a:t>23/09/2021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CE0BA199-FD7E-4C56-867D-D606052F1E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04E5BAB-7531-440E-AD26-F2CF91CB7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6B14A-18BF-4846-9987-DBECF622B9E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207494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B5753EF-03CE-4DC5-B930-3BCC0CD8AE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3C21805-B2D5-4AC7-BF16-38AA12E1DC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523F8F2E-D9AC-4CAE-84C4-0297F6C08E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EFF69EA-30AA-4423-96A0-0E3B852E3E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EC4D7-9842-4CBD-A975-F9343FF481F8}" type="datetimeFigureOut">
              <a:rPr lang="fr-FR" smtClean="0"/>
              <a:t>23/09/2021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CF059464-0BF0-42FE-88A6-32BCE41E2C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56F2F1D-B5F9-45C4-A601-B0A5C9596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6B14A-18BF-4846-9987-DBECF622B9E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051902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DCD6DB1-2B29-42E2-BB44-5BB2BA10B9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9F9AB520-B425-4069-B352-C76EA233644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06B5A3D9-8B91-441D-AD35-CF545937DA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2FAF9B85-B5BC-4B63-BF18-8DF9997D71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EC4D7-9842-4CBD-A975-F9343FF481F8}" type="datetimeFigureOut">
              <a:rPr lang="fr-FR" smtClean="0"/>
              <a:t>23/09/2021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FCF28598-5EB4-4AFC-9F7F-9501B02F3C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37D0813-32E1-4B83-B7E7-EA200CEA9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6B14A-18BF-4846-9987-DBECF622B9E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576335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D89CC6FB-925D-432D-AF48-CF8DB42CC3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0118"/>
            <a:ext cx="10515600" cy="732155"/>
          </a:xfrm>
          <a:prstGeom prst="rect">
            <a:avLst/>
          </a:prstGeom>
          <a:effectLst>
            <a:outerShdw blurRad="50800" dist="12700" dir="27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0542BAD-79A4-4A69-9F77-303423950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BABA7C8-74CE-41C1-86C5-E0B5A4DDCB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CEC4D7-9842-4CBD-A975-F9343FF481F8}" type="datetimeFigureOut">
              <a:rPr lang="fr-FR" smtClean="0"/>
              <a:t>23/09/2021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46080B8-17DA-49A9-BDD9-531EE5BCA1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0F93BE0-941E-45A5-BFD1-B29B6ED697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06B14A-18BF-4846-9987-DBECF622B9E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91765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015D0D6-2DAF-4E19-BBEA-639E1B36A8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24656" y="1491711"/>
            <a:ext cx="7223355" cy="2387600"/>
          </a:xfrm>
        </p:spPr>
        <p:txBody>
          <a:bodyPr>
            <a:normAutofit/>
          </a:bodyPr>
          <a:lstStyle/>
          <a:p>
            <a:r>
              <a:rPr lang="fr-FR" dirty="0"/>
              <a:t>Algorithme génétique</a:t>
            </a:r>
          </a:p>
        </p:txBody>
      </p:sp>
    </p:spTree>
    <p:extLst>
      <p:ext uri="{BB962C8B-B14F-4D97-AF65-F5344CB8AC3E}">
        <p14:creationId xmlns:p14="http://schemas.microsoft.com/office/powerpoint/2010/main" val="19221380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re 1">
            <a:extLst>
              <a:ext uri="{FF2B5EF4-FFF2-40B4-BE49-F238E27FC236}">
                <a16:creationId xmlns:a16="http://schemas.microsoft.com/office/drawing/2014/main" id="{A31D9DE2-D325-4257-AF24-066929DEF2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0118"/>
            <a:ext cx="10515600" cy="732155"/>
          </a:xfrm>
        </p:spPr>
        <p:txBody>
          <a:bodyPr/>
          <a:lstStyle/>
          <a:p>
            <a:r>
              <a:rPr lang="fr-FR" dirty="0"/>
              <a:t>Implémentation</a:t>
            </a:r>
          </a:p>
        </p:txBody>
      </p:sp>
      <p:sp>
        <p:nvSpPr>
          <p:cNvPr id="37" name="Rectangle : coins arrondis 36">
            <a:extLst>
              <a:ext uri="{FF2B5EF4-FFF2-40B4-BE49-F238E27FC236}">
                <a16:creationId xmlns:a16="http://schemas.microsoft.com/office/drawing/2014/main" id="{4FCAB767-BD95-4216-9199-65EB516407FB}"/>
              </a:ext>
            </a:extLst>
          </p:cNvPr>
          <p:cNvSpPr/>
          <p:nvPr/>
        </p:nvSpPr>
        <p:spPr>
          <a:xfrm>
            <a:off x="3959755" y="1457676"/>
            <a:ext cx="4040689" cy="908382"/>
          </a:xfrm>
          <a:prstGeom prst="round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Population initiale</a:t>
            </a:r>
          </a:p>
        </p:txBody>
      </p:sp>
      <p:sp>
        <p:nvSpPr>
          <p:cNvPr id="38" name="Rectangle : coins arrondis 37">
            <a:extLst>
              <a:ext uri="{FF2B5EF4-FFF2-40B4-BE49-F238E27FC236}">
                <a16:creationId xmlns:a16="http://schemas.microsoft.com/office/drawing/2014/main" id="{013340FE-F042-40C7-B04E-5E1646A8AF34}"/>
              </a:ext>
            </a:extLst>
          </p:cNvPr>
          <p:cNvSpPr/>
          <p:nvPr/>
        </p:nvSpPr>
        <p:spPr>
          <a:xfrm>
            <a:off x="4223360" y="4815914"/>
            <a:ext cx="3542434" cy="698020"/>
          </a:xfrm>
          <a:prstGeom prst="round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Evaluation de la population</a:t>
            </a:r>
          </a:p>
        </p:txBody>
      </p:sp>
      <p:sp>
        <p:nvSpPr>
          <p:cNvPr id="39" name="Rectangle : coins arrondis 38">
            <a:extLst>
              <a:ext uri="{FF2B5EF4-FFF2-40B4-BE49-F238E27FC236}">
                <a16:creationId xmlns:a16="http://schemas.microsoft.com/office/drawing/2014/main" id="{33695CDF-7C8F-4A0C-ABF1-FC7ADFCED994}"/>
              </a:ext>
            </a:extLst>
          </p:cNvPr>
          <p:cNvSpPr/>
          <p:nvPr/>
        </p:nvSpPr>
        <p:spPr>
          <a:xfrm>
            <a:off x="4223360" y="2711235"/>
            <a:ext cx="3542434" cy="698020"/>
          </a:xfrm>
          <a:prstGeom prst="round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Crossover</a:t>
            </a:r>
          </a:p>
        </p:txBody>
      </p:sp>
      <p:sp>
        <p:nvSpPr>
          <p:cNvPr id="40" name="Rectangle : coins arrondis 39">
            <a:extLst>
              <a:ext uri="{FF2B5EF4-FFF2-40B4-BE49-F238E27FC236}">
                <a16:creationId xmlns:a16="http://schemas.microsoft.com/office/drawing/2014/main" id="{CA759B8E-8959-4F8C-A1E2-6D493EAA4FE5}"/>
              </a:ext>
            </a:extLst>
          </p:cNvPr>
          <p:cNvSpPr/>
          <p:nvPr/>
        </p:nvSpPr>
        <p:spPr>
          <a:xfrm>
            <a:off x="4223360" y="3770083"/>
            <a:ext cx="3542434" cy="698020"/>
          </a:xfrm>
          <a:prstGeom prst="round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Mutation</a:t>
            </a:r>
          </a:p>
        </p:txBody>
      </p:sp>
      <p:sp>
        <p:nvSpPr>
          <p:cNvPr id="41" name="Rectangle : coins arrondis 40">
            <a:extLst>
              <a:ext uri="{FF2B5EF4-FFF2-40B4-BE49-F238E27FC236}">
                <a16:creationId xmlns:a16="http://schemas.microsoft.com/office/drawing/2014/main" id="{EEDC8FD3-9C19-447D-BAE8-04CCBA2F2091}"/>
              </a:ext>
            </a:extLst>
          </p:cNvPr>
          <p:cNvSpPr/>
          <p:nvPr/>
        </p:nvSpPr>
        <p:spPr>
          <a:xfrm>
            <a:off x="4223360" y="5862577"/>
            <a:ext cx="3542434" cy="698020"/>
          </a:xfrm>
          <a:prstGeom prst="round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Sélection</a:t>
            </a:r>
          </a:p>
        </p:txBody>
      </p:sp>
      <p:sp>
        <p:nvSpPr>
          <p:cNvPr id="42" name="Flèche : droite 41">
            <a:extLst>
              <a:ext uri="{FF2B5EF4-FFF2-40B4-BE49-F238E27FC236}">
                <a16:creationId xmlns:a16="http://schemas.microsoft.com/office/drawing/2014/main" id="{5DC14125-E7AF-4FFF-8428-4390234AE6EE}"/>
              </a:ext>
            </a:extLst>
          </p:cNvPr>
          <p:cNvSpPr/>
          <p:nvPr/>
        </p:nvSpPr>
        <p:spPr>
          <a:xfrm rot="5400000">
            <a:off x="5796963" y="2393012"/>
            <a:ext cx="395229" cy="3819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Flèche : droite 42">
            <a:extLst>
              <a:ext uri="{FF2B5EF4-FFF2-40B4-BE49-F238E27FC236}">
                <a16:creationId xmlns:a16="http://schemas.microsoft.com/office/drawing/2014/main" id="{B09D5B7B-5C84-4268-9797-94FFA47D88B8}"/>
              </a:ext>
            </a:extLst>
          </p:cNvPr>
          <p:cNvSpPr/>
          <p:nvPr/>
        </p:nvSpPr>
        <p:spPr>
          <a:xfrm rot="5400000">
            <a:off x="5796963" y="3445731"/>
            <a:ext cx="395229" cy="3819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Flèche : droite 43">
            <a:extLst>
              <a:ext uri="{FF2B5EF4-FFF2-40B4-BE49-F238E27FC236}">
                <a16:creationId xmlns:a16="http://schemas.microsoft.com/office/drawing/2014/main" id="{1C559B4A-DFF1-469E-8BF8-253755AD1C73}"/>
              </a:ext>
            </a:extLst>
          </p:cNvPr>
          <p:cNvSpPr/>
          <p:nvPr/>
        </p:nvSpPr>
        <p:spPr>
          <a:xfrm rot="5400000">
            <a:off x="5796963" y="4499962"/>
            <a:ext cx="395229" cy="3819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5" name="Flèche : droite 44">
            <a:extLst>
              <a:ext uri="{FF2B5EF4-FFF2-40B4-BE49-F238E27FC236}">
                <a16:creationId xmlns:a16="http://schemas.microsoft.com/office/drawing/2014/main" id="{987BBABF-3B1C-4ECC-91DE-E6F523F4B914}"/>
              </a:ext>
            </a:extLst>
          </p:cNvPr>
          <p:cNvSpPr/>
          <p:nvPr/>
        </p:nvSpPr>
        <p:spPr>
          <a:xfrm rot="5400000">
            <a:off x="5796963" y="5547312"/>
            <a:ext cx="395229" cy="3819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Flèche : courbe vers la gauche 45">
            <a:extLst>
              <a:ext uri="{FF2B5EF4-FFF2-40B4-BE49-F238E27FC236}">
                <a16:creationId xmlns:a16="http://schemas.microsoft.com/office/drawing/2014/main" id="{4B9B51DB-7704-41F4-B71F-E8454E221BCE}"/>
              </a:ext>
            </a:extLst>
          </p:cNvPr>
          <p:cNvSpPr/>
          <p:nvPr/>
        </p:nvSpPr>
        <p:spPr>
          <a:xfrm rot="10800000">
            <a:off x="3360332" y="2894122"/>
            <a:ext cx="771036" cy="3530122"/>
          </a:xfrm>
          <a:prstGeom prst="curvedLeftArrow">
            <a:avLst>
              <a:gd name="adj1" fmla="val 26239"/>
              <a:gd name="adj2" fmla="val 60846"/>
              <a:gd name="adj3" fmla="val 3834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26062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 12">
            <a:extLst>
              <a:ext uri="{FF2B5EF4-FFF2-40B4-BE49-F238E27FC236}">
                <a16:creationId xmlns:a16="http://schemas.microsoft.com/office/drawing/2014/main" id="{11D6ADBA-349E-47C4-A920-850F62A223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056" y="3876024"/>
            <a:ext cx="8525424" cy="2939802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2A8E7E91-6F70-4897-9F25-C3D6FEA28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Mutation</a:t>
            </a:r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84C65219-BBAE-4E25-9B0D-01C64417D102}"/>
              </a:ext>
            </a:extLst>
          </p:cNvPr>
          <p:cNvSpPr/>
          <p:nvPr/>
        </p:nvSpPr>
        <p:spPr>
          <a:xfrm>
            <a:off x="404090" y="1732437"/>
            <a:ext cx="2172855" cy="877454"/>
          </a:xfrm>
          <a:prstGeom prst="round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Individu 1</a:t>
            </a:r>
          </a:p>
        </p:txBody>
      </p:sp>
      <p:sp>
        <p:nvSpPr>
          <p:cNvPr id="6" name="Flèche : bas 5">
            <a:extLst>
              <a:ext uri="{FF2B5EF4-FFF2-40B4-BE49-F238E27FC236}">
                <a16:creationId xmlns:a16="http://schemas.microsoft.com/office/drawing/2014/main" id="{085383C6-4D05-4A63-99BD-0720B498C962}"/>
              </a:ext>
            </a:extLst>
          </p:cNvPr>
          <p:cNvSpPr/>
          <p:nvPr/>
        </p:nvSpPr>
        <p:spPr>
          <a:xfrm rot="16200000">
            <a:off x="2598419" y="1874445"/>
            <a:ext cx="785091" cy="685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C4EEEE9B-2624-43BF-A396-A733EB6E7BE4}"/>
              </a:ext>
            </a:extLst>
          </p:cNvPr>
          <p:cNvSpPr/>
          <p:nvPr/>
        </p:nvSpPr>
        <p:spPr>
          <a:xfrm>
            <a:off x="3382817" y="1843273"/>
            <a:ext cx="2870201" cy="766618"/>
          </a:xfrm>
          <a:prstGeom prst="round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Mutation des chromosomes de l’individu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5AFE2A9F-2547-4042-B22D-3701402DF7F1}"/>
              </a:ext>
            </a:extLst>
          </p:cNvPr>
          <p:cNvSpPr txBox="1"/>
          <p:nvPr/>
        </p:nvSpPr>
        <p:spPr>
          <a:xfrm>
            <a:off x="404090" y="2720333"/>
            <a:ext cx="91624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On ajoute souvent un terme de contrôle pour que le nouvel individu ne s’éloigne pas trop de la population global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A0AAF421-B665-492D-9442-32FECE85F950}"/>
              </a:ext>
            </a:extLst>
          </p:cNvPr>
          <p:cNvSpPr txBox="1"/>
          <p:nvPr/>
        </p:nvSpPr>
        <p:spPr>
          <a:xfrm>
            <a:off x="2919844" y="3364361"/>
            <a:ext cx="80106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Exemple :</a:t>
            </a:r>
            <a:r>
              <a:rPr lang="fr-FR" dirty="0"/>
              <a:t> </a:t>
            </a:r>
            <a:r>
              <a:rPr lang="fr-FR" sz="2400" dirty="0" err="1"/>
              <a:t>X_finale</a:t>
            </a:r>
            <a:r>
              <a:rPr lang="fr-FR" sz="2400" dirty="0"/>
              <a:t> = X + b(distance caractéristique </a:t>
            </a:r>
            <a:r>
              <a:rPr lang="fr-FR" sz="2400" dirty="0" err="1"/>
              <a:t>inter-individu</a:t>
            </a:r>
            <a:r>
              <a:rPr lang="fr-FR" sz="2400" dirty="0"/>
              <a:t>)</a:t>
            </a:r>
            <a:endParaRPr lang="fr-FR" dirty="0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0277590F-CE54-46E1-8E96-902B1FCBF51E}"/>
              </a:ext>
            </a:extLst>
          </p:cNvPr>
          <p:cNvSpPr txBox="1"/>
          <p:nvPr/>
        </p:nvSpPr>
        <p:spPr>
          <a:xfrm>
            <a:off x="8222211" y="3862565"/>
            <a:ext cx="4673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b est un opérateur de bruit 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D6A75E5A-9045-4C18-8D7E-29A076482D06}"/>
              </a:ext>
            </a:extLst>
          </p:cNvPr>
          <p:cNvSpPr txBox="1"/>
          <p:nvPr/>
        </p:nvSpPr>
        <p:spPr>
          <a:xfrm>
            <a:off x="6797671" y="1934194"/>
            <a:ext cx="27462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 err="1"/>
              <a:t>X_finale</a:t>
            </a:r>
            <a:r>
              <a:rPr lang="fr-FR" sz="3200" dirty="0"/>
              <a:t> = X + b</a:t>
            </a:r>
          </a:p>
        </p:txBody>
      </p:sp>
    </p:spTree>
    <p:extLst>
      <p:ext uri="{BB962C8B-B14F-4D97-AF65-F5344CB8AC3E}">
        <p14:creationId xmlns:p14="http://schemas.microsoft.com/office/powerpoint/2010/main" val="2314103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  <p:bldP spid="10" grpId="0"/>
      <p:bldP spid="11" grpId="0"/>
      <p:bldP spid="14" grpId="0"/>
      <p:bldP spid="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545E80D-3C5C-41B1-AF18-6B0D4A015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Qui mute ?</a:t>
            </a:r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D43F4818-268A-4C44-8D3F-870E850132D6}"/>
              </a:ext>
            </a:extLst>
          </p:cNvPr>
          <p:cNvSpPr/>
          <p:nvPr/>
        </p:nvSpPr>
        <p:spPr>
          <a:xfrm>
            <a:off x="283027" y="1197984"/>
            <a:ext cx="11625943" cy="264601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064EA0A9-0283-4CA0-A1D8-DA2C8415140B}"/>
              </a:ext>
            </a:extLst>
          </p:cNvPr>
          <p:cNvSpPr/>
          <p:nvPr/>
        </p:nvSpPr>
        <p:spPr>
          <a:xfrm>
            <a:off x="703217" y="1621067"/>
            <a:ext cx="2172855" cy="877454"/>
          </a:xfrm>
          <a:prstGeom prst="round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Individu 1</a:t>
            </a:r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05F330DA-F739-4EA5-9580-C00DA7B9E442}"/>
              </a:ext>
            </a:extLst>
          </p:cNvPr>
          <p:cNvSpPr/>
          <p:nvPr/>
        </p:nvSpPr>
        <p:spPr>
          <a:xfrm>
            <a:off x="2883143" y="1621067"/>
            <a:ext cx="2172855" cy="877454"/>
          </a:xfrm>
          <a:prstGeom prst="round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Individu 2</a:t>
            </a: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6518AC2C-C74F-4847-8AC6-5992B482BC14}"/>
              </a:ext>
            </a:extLst>
          </p:cNvPr>
          <p:cNvSpPr/>
          <p:nvPr/>
        </p:nvSpPr>
        <p:spPr>
          <a:xfrm>
            <a:off x="9354964" y="1621067"/>
            <a:ext cx="2172855" cy="877454"/>
          </a:xfrm>
          <a:prstGeom prst="round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Individu 5</a:t>
            </a:r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32870274-D96B-4333-AC0B-8881615928E9}"/>
              </a:ext>
            </a:extLst>
          </p:cNvPr>
          <p:cNvSpPr/>
          <p:nvPr/>
        </p:nvSpPr>
        <p:spPr>
          <a:xfrm>
            <a:off x="7205481" y="1621067"/>
            <a:ext cx="2172855" cy="877454"/>
          </a:xfrm>
          <a:prstGeom prst="round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Individu 4</a:t>
            </a:r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F3EEDE03-2FA5-4886-B91A-B54B730B11C2}"/>
              </a:ext>
            </a:extLst>
          </p:cNvPr>
          <p:cNvSpPr/>
          <p:nvPr/>
        </p:nvSpPr>
        <p:spPr>
          <a:xfrm>
            <a:off x="5055998" y="1621067"/>
            <a:ext cx="2172855" cy="877454"/>
          </a:xfrm>
          <a:prstGeom prst="round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Individu 3</a:t>
            </a:r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B6C0B04D-A16E-4871-A1CC-2C7B40A229D5}"/>
              </a:ext>
            </a:extLst>
          </p:cNvPr>
          <p:cNvSpPr/>
          <p:nvPr/>
        </p:nvSpPr>
        <p:spPr>
          <a:xfrm>
            <a:off x="703217" y="2793884"/>
            <a:ext cx="2172855" cy="877454"/>
          </a:xfrm>
          <a:prstGeom prst="round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Individu 6</a:t>
            </a:r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3CD10E64-75FB-4D14-8BC2-86E073D8822A}"/>
              </a:ext>
            </a:extLst>
          </p:cNvPr>
          <p:cNvSpPr/>
          <p:nvPr/>
        </p:nvSpPr>
        <p:spPr>
          <a:xfrm>
            <a:off x="2883143" y="2804147"/>
            <a:ext cx="2172855" cy="877454"/>
          </a:xfrm>
          <a:prstGeom prst="round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Individu 7</a:t>
            </a:r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379B7476-8BEC-418A-A990-32D82503DD09}"/>
              </a:ext>
            </a:extLst>
          </p:cNvPr>
          <p:cNvSpPr/>
          <p:nvPr/>
        </p:nvSpPr>
        <p:spPr>
          <a:xfrm>
            <a:off x="7228853" y="2793884"/>
            <a:ext cx="2172855" cy="877454"/>
          </a:xfrm>
          <a:prstGeom prst="round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Individu 9</a:t>
            </a:r>
          </a:p>
        </p:txBody>
      </p:sp>
      <p:sp>
        <p:nvSpPr>
          <p:cNvPr id="16" name="Rectangle : coins arrondis 15">
            <a:extLst>
              <a:ext uri="{FF2B5EF4-FFF2-40B4-BE49-F238E27FC236}">
                <a16:creationId xmlns:a16="http://schemas.microsoft.com/office/drawing/2014/main" id="{4DA9EFA2-C90D-4C4F-A315-F61DA41A9EF4}"/>
              </a:ext>
            </a:extLst>
          </p:cNvPr>
          <p:cNvSpPr/>
          <p:nvPr/>
        </p:nvSpPr>
        <p:spPr>
          <a:xfrm>
            <a:off x="283028" y="4139358"/>
            <a:ext cx="11625943" cy="264601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9D54D402-DE7C-4A9F-950B-46177C079ADA}"/>
              </a:ext>
            </a:extLst>
          </p:cNvPr>
          <p:cNvSpPr/>
          <p:nvPr/>
        </p:nvSpPr>
        <p:spPr>
          <a:xfrm>
            <a:off x="703217" y="4364789"/>
            <a:ext cx="2172855" cy="877454"/>
          </a:xfrm>
          <a:prstGeom prst="round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Individu 1</a:t>
            </a:r>
          </a:p>
        </p:txBody>
      </p:sp>
      <p:sp>
        <p:nvSpPr>
          <p:cNvPr id="18" name="Rectangle : coins arrondis 17">
            <a:extLst>
              <a:ext uri="{FF2B5EF4-FFF2-40B4-BE49-F238E27FC236}">
                <a16:creationId xmlns:a16="http://schemas.microsoft.com/office/drawing/2014/main" id="{CDA82682-D3DE-4B4B-BE0C-D9501531D900}"/>
              </a:ext>
            </a:extLst>
          </p:cNvPr>
          <p:cNvSpPr/>
          <p:nvPr/>
        </p:nvSpPr>
        <p:spPr>
          <a:xfrm>
            <a:off x="2883143" y="4364789"/>
            <a:ext cx="2172855" cy="877454"/>
          </a:xfrm>
          <a:prstGeom prst="round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/>
                </a:solidFill>
              </a:rPr>
              <a:t>M_Individu</a:t>
            </a:r>
            <a:r>
              <a:rPr lang="fr-FR" dirty="0">
                <a:solidFill>
                  <a:schemeClr val="tx1"/>
                </a:solidFill>
              </a:rPr>
              <a:t> 2</a:t>
            </a:r>
          </a:p>
        </p:txBody>
      </p:sp>
      <p:sp>
        <p:nvSpPr>
          <p:cNvPr id="19" name="Rectangle : coins arrondis 18">
            <a:extLst>
              <a:ext uri="{FF2B5EF4-FFF2-40B4-BE49-F238E27FC236}">
                <a16:creationId xmlns:a16="http://schemas.microsoft.com/office/drawing/2014/main" id="{8818568F-4369-42CF-9FF0-68FD4A8A61A8}"/>
              </a:ext>
            </a:extLst>
          </p:cNvPr>
          <p:cNvSpPr/>
          <p:nvPr/>
        </p:nvSpPr>
        <p:spPr>
          <a:xfrm>
            <a:off x="9354964" y="4364789"/>
            <a:ext cx="2172855" cy="877454"/>
          </a:xfrm>
          <a:prstGeom prst="round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/>
                </a:solidFill>
              </a:rPr>
              <a:t>M_Individu</a:t>
            </a:r>
            <a:r>
              <a:rPr lang="fr-FR" dirty="0">
                <a:solidFill>
                  <a:schemeClr val="tx1"/>
                </a:solidFill>
              </a:rPr>
              <a:t> 5</a:t>
            </a:r>
          </a:p>
        </p:txBody>
      </p:sp>
      <p:sp>
        <p:nvSpPr>
          <p:cNvPr id="20" name="Rectangle : coins arrondis 19">
            <a:extLst>
              <a:ext uri="{FF2B5EF4-FFF2-40B4-BE49-F238E27FC236}">
                <a16:creationId xmlns:a16="http://schemas.microsoft.com/office/drawing/2014/main" id="{47BBF9E7-222E-40B7-80A3-D35C6A218CC6}"/>
              </a:ext>
            </a:extLst>
          </p:cNvPr>
          <p:cNvSpPr/>
          <p:nvPr/>
        </p:nvSpPr>
        <p:spPr>
          <a:xfrm>
            <a:off x="7205481" y="4364789"/>
            <a:ext cx="2172855" cy="877454"/>
          </a:xfrm>
          <a:prstGeom prst="round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Individu 4</a:t>
            </a:r>
          </a:p>
        </p:txBody>
      </p:sp>
      <p:sp>
        <p:nvSpPr>
          <p:cNvPr id="21" name="Rectangle : coins arrondis 20">
            <a:extLst>
              <a:ext uri="{FF2B5EF4-FFF2-40B4-BE49-F238E27FC236}">
                <a16:creationId xmlns:a16="http://schemas.microsoft.com/office/drawing/2014/main" id="{4B68F4B2-5DD0-44ED-AA6C-00D39AB0DAE3}"/>
              </a:ext>
            </a:extLst>
          </p:cNvPr>
          <p:cNvSpPr/>
          <p:nvPr/>
        </p:nvSpPr>
        <p:spPr>
          <a:xfrm>
            <a:off x="5055998" y="4364789"/>
            <a:ext cx="2172855" cy="877454"/>
          </a:xfrm>
          <a:prstGeom prst="round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Individu 3</a:t>
            </a:r>
          </a:p>
        </p:txBody>
      </p:sp>
      <p:sp>
        <p:nvSpPr>
          <p:cNvPr id="22" name="Rectangle : coins arrondis 21">
            <a:extLst>
              <a:ext uri="{FF2B5EF4-FFF2-40B4-BE49-F238E27FC236}">
                <a16:creationId xmlns:a16="http://schemas.microsoft.com/office/drawing/2014/main" id="{91411FB4-028F-4961-82C7-C1C89D85C27E}"/>
              </a:ext>
            </a:extLst>
          </p:cNvPr>
          <p:cNvSpPr/>
          <p:nvPr/>
        </p:nvSpPr>
        <p:spPr>
          <a:xfrm>
            <a:off x="703217" y="5710263"/>
            <a:ext cx="2172855" cy="877454"/>
          </a:xfrm>
          <a:prstGeom prst="round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Individu 6</a:t>
            </a:r>
          </a:p>
        </p:txBody>
      </p:sp>
      <p:sp>
        <p:nvSpPr>
          <p:cNvPr id="23" name="Rectangle : coins arrondis 22">
            <a:extLst>
              <a:ext uri="{FF2B5EF4-FFF2-40B4-BE49-F238E27FC236}">
                <a16:creationId xmlns:a16="http://schemas.microsoft.com/office/drawing/2014/main" id="{9DDAA6C2-2846-4098-91AC-2E73081B17F4}"/>
              </a:ext>
            </a:extLst>
          </p:cNvPr>
          <p:cNvSpPr/>
          <p:nvPr/>
        </p:nvSpPr>
        <p:spPr>
          <a:xfrm>
            <a:off x="2883143" y="5710263"/>
            <a:ext cx="2172855" cy="877454"/>
          </a:xfrm>
          <a:prstGeom prst="round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Individu 7</a:t>
            </a:r>
          </a:p>
        </p:txBody>
      </p:sp>
      <p:sp>
        <p:nvSpPr>
          <p:cNvPr id="24" name="Rectangle : coins arrondis 23">
            <a:extLst>
              <a:ext uri="{FF2B5EF4-FFF2-40B4-BE49-F238E27FC236}">
                <a16:creationId xmlns:a16="http://schemas.microsoft.com/office/drawing/2014/main" id="{3C1F2480-086A-477A-AEFE-94E1C113407E}"/>
              </a:ext>
            </a:extLst>
          </p:cNvPr>
          <p:cNvSpPr/>
          <p:nvPr/>
        </p:nvSpPr>
        <p:spPr>
          <a:xfrm>
            <a:off x="7205481" y="5710263"/>
            <a:ext cx="2172855" cy="877454"/>
          </a:xfrm>
          <a:prstGeom prst="round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/>
                </a:solidFill>
              </a:rPr>
              <a:t>M_Individu</a:t>
            </a:r>
            <a:r>
              <a:rPr lang="fr-FR" dirty="0">
                <a:solidFill>
                  <a:schemeClr val="tx1"/>
                </a:solidFill>
              </a:rPr>
              <a:t> 9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D0ECE480-900D-4433-BB65-B1D4585BB2E0}"/>
              </a:ext>
            </a:extLst>
          </p:cNvPr>
          <p:cNvSpPr txBox="1"/>
          <p:nvPr/>
        </p:nvSpPr>
        <p:spPr>
          <a:xfrm>
            <a:off x="3846216" y="3755442"/>
            <a:ext cx="58430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err="1"/>
              <a:t>mutation_rate</a:t>
            </a:r>
            <a:r>
              <a:rPr lang="fr-FR" sz="2400" dirty="0"/>
              <a:t> : Taux de mutation</a:t>
            </a:r>
          </a:p>
        </p:txBody>
      </p:sp>
    </p:spTree>
    <p:extLst>
      <p:ext uri="{BB962C8B-B14F-4D97-AF65-F5344CB8AC3E}">
        <p14:creationId xmlns:p14="http://schemas.microsoft.com/office/powerpoint/2010/main" val="1162579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re 1">
            <a:extLst>
              <a:ext uri="{FF2B5EF4-FFF2-40B4-BE49-F238E27FC236}">
                <a16:creationId xmlns:a16="http://schemas.microsoft.com/office/drawing/2014/main" id="{A31D9DE2-D325-4257-AF24-066929DEF2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0118"/>
            <a:ext cx="10515600" cy="732155"/>
          </a:xfrm>
        </p:spPr>
        <p:txBody>
          <a:bodyPr/>
          <a:lstStyle/>
          <a:p>
            <a:r>
              <a:rPr lang="fr-FR" dirty="0"/>
              <a:t>Implémentation</a:t>
            </a:r>
          </a:p>
        </p:txBody>
      </p:sp>
      <p:sp>
        <p:nvSpPr>
          <p:cNvPr id="37" name="Rectangle : coins arrondis 36">
            <a:extLst>
              <a:ext uri="{FF2B5EF4-FFF2-40B4-BE49-F238E27FC236}">
                <a16:creationId xmlns:a16="http://schemas.microsoft.com/office/drawing/2014/main" id="{4FCAB767-BD95-4216-9199-65EB516407FB}"/>
              </a:ext>
            </a:extLst>
          </p:cNvPr>
          <p:cNvSpPr/>
          <p:nvPr/>
        </p:nvSpPr>
        <p:spPr>
          <a:xfrm>
            <a:off x="3959755" y="1457676"/>
            <a:ext cx="4040689" cy="908382"/>
          </a:xfrm>
          <a:prstGeom prst="round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Population initiale</a:t>
            </a:r>
          </a:p>
        </p:txBody>
      </p:sp>
      <p:sp>
        <p:nvSpPr>
          <p:cNvPr id="38" name="Rectangle : coins arrondis 37">
            <a:extLst>
              <a:ext uri="{FF2B5EF4-FFF2-40B4-BE49-F238E27FC236}">
                <a16:creationId xmlns:a16="http://schemas.microsoft.com/office/drawing/2014/main" id="{013340FE-F042-40C7-B04E-5E1646A8AF34}"/>
              </a:ext>
            </a:extLst>
          </p:cNvPr>
          <p:cNvSpPr/>
          <p:nvPr/>
        </p:nvSpPr>
        <p:spPr>
          <a:xfrm>
            <a:off x="4223360" y="4815914"/>
            <a:ext cx="3542434" cy="698020"/>
          </a:xfrm>
          <a:prstGeom prst="round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Evaluation de la population</a:t>
            </a:r>
          </a:p>
        </p:txBody>
      </p:sp>
      <p:sp>
        <p:nvSpPr>
          <p:cNvPr id="39" name="Rectangle : coins arrondis 38">
            <a:extLst>
              <a:ext uri="{FF2B5EF4-FFF2-40B4-BE49-F238E27FC236}">
                <a16:creationId xmlns:a16="http://schemas.microsoft.com/office/drawing/2014/main" id="{33695CDF-7C8F-4A0C-ABF1-FC7ADFCED994}"/>
              </a:ext>
            </a:extLst>
          </p:cNvPr>
          <p:cNvSpPr/>
          <p:nvPr/>
        </p:nvSpPr>
        <p:spPr>
          <a:xfrm>
            <a:off x="4223360" y="2711235"/>
            <a:ext cx="3542434" cy="698020"/>
          </a:xfrm>
          <a:prstGeom prst="round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Crossover</a:t>
            </a:r>
          </a:p>
        </p:txBody>
      </p:sp>
      <p:sp>
        <p:nvSpPr>
          <p:cNvPr id="40" name="Rectangle : coins arrondis 39">
            <a:extLst>
              <a:ext uri="{FF2B5EF4-FFF2-40B4-BE49-F238E27FC236}">
                <a16:creationId xmlns:a16="http://schemas.microsoft.com/office/drawing/2014/main" id="{CA759B8E-8959-4F8C-A1E2-6D493EAA4FE5}"/>
              </a:ext>
            </a:extLst>
          </p:cNvPr>
          <p:cNvSpPr/>
          <p:nvPr/>
        </p:nvSpPr>
        <p:spPr>
          <a:xfrm>
            <a:off x="4223360" y="3770083"/>
            <a:ext cx="3542434" cy="698020"/>
          </a:xfrm>
          <a:prstGeom prst="round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Mutation</a:t>
            </a:r>
          </a:p>
        </p:txBody>
      </p:sp>
      <p:sp>
        <p:nvSpPr>
          <p:cNvPr id="41" name="Rectangle : coins arrondis 40">
            <a:extLst>
              <a:ext uri="{FF2B5EF4-FFF2-40B4-BE49-F238E27FC236}">
                <a16:creationId xmlns:a16="http://schemas.microsoft.com/office/drawing/2014/main" id="{EEDC8FD3-9C19-447D-BAE8-04CCBA2F2091}"/>
              </a:ext>
            </a:extLst>
          </p:cNvPr>
          <p:cNvSpPr/>
          <p:nvPr/>
        </p:nvSpPr>
        <p:spPr>
          <a:xfrm>
            <a:off x="4223360" y="5862577"/>
            <a:ext cx="3542434" cy="698020"/>
          </a:xfrm>
          <a:prstGeom prst="round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Sélection</a:t>
            </a:r>
          </a:p>
        </p:txBody>
      </p:sp>
      <p:sp>
        <p:nvSpPr>
          <p:cNvPr id="42" name="Flèche : droite 41">
            <a:extLst>
              <a:ext uri="{FF2B5EF4-FFF2-40B4-BE49-F238E27FC236}">
                <a16:creationId xmlns:a16="http://schemas.microsoft.com/office/drawing/2014/main" id="{5DC14125-E7AF-4FFF-8428-4390234AE6EE}"/>
              </a:ext>
            </a:extLst>
          </p:cNvPr>
          <p:cNvSpPr/>
          <p:nvPr/>
        </p:nvSpPr>
        <p:spPr>
          <a:xfrm rot="5400000">
            <a:off x="5796963" y="2393012"/>
            <a:ext cx="395229" cy="3819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Flèche : droite 42">
            <a:extLst>
              <a:ext uri="{FF2B5EF4-FFF2-40B4-BE49-F238E27FC236}">
                <a16:creationId xmlns:a16="http://schemas.microsoft.com/office/drawing/2014/main" id="{B09D5B7B-5C84-4268-9797-94FFA47D88B8}"/>
              </a:ext>
            </a:extLst>
          </p:cNvPr>
          <p:cNvSpPr/>
          <p:nvPr/>
        </p:nvSpPr>
        <p:spPr>
          <a:xfrm rot="5400000">
            <a:off x="5796963" y="3445731"/>
            <a:ext cx="395229" cy="3819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Flèche : droite 43">
            <a:extLst>
              <a:ext uri="{FF2B5EF4-FFF2-40B4-BE49-F238E27FC236}">
                <a16:creationId xmlns:a16="http://schemas.microsoft.com/office/drawing/2014/main" id="{1C559B4A-DFF1-469E-8BF8-253755AD1C73}"/>
              </a:ext>
            </a:extLst>
          </p:cNvPr>
          <p:cNvSpPr/>
          <p:nvPr/>
        </p:nvSpPr>
        <p:spPr>
          <a:xfrm rot="5400000">
            <a:off x="5796963" y="4499962"/>
            <a:ext cx="395229" cy="3819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5" name="Flèche : droite 44">
            <a:extLst>
              <a:ext uri="{FF2B5EF4-FFF2-40B4-BE49-F238E27FC236}">
                <a16:creationId xmlns:a16="http://schemas.microsoft.com/office/drawing/2014/main" id="{987BBABF-3B1C-4ECC-91DE-E6F523F4B914}"/>
              </a:ext>
            </a:extLst>
          </p:cNvPr>
          <p:cNvSpPr/>
          <p:nvPr/>
        </p:nvSpPr>
        <p:spPr>
          <a:xfrm rot="5400000">
            <a:off x="5796963" y="5547312"/>
            <a:ext cx="395229" cy="3819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Flèche : courbe vers la gauche 45">
            <a:extLst>
              <a:ext uri="{FF2B5EF4-FFF2-40B4-BE49-F238E27FC236}">
                <a16:creationId xmlns:a16="http://schemas.microsoft.com/office/drawing/2014/main" id="{4B9B51DB-7704-41F4-B71F-E8454E221BCE}"/>
              </a:ext>
            </a:extLst>
          </p:cNvPr>
          <p:cNvSpPr/>
          <p:nvPr/>
        </p:nvSpPr>
        <p:spPr>
          <a:xfrm rot="10800000">
            <a:off x="3360332" y="2894122"/>
            <a:ext cx="771036" cy="3530122"/>
          </a:xfrm>
          <a:prstGeom prst="curvedLeftArrow">
            <a:avLst>
              <a:gd name="adj1" fmla="val 26239"/>
              <a:gd name="adj2" fmla="val 60846"/>
              <a:gd name="adj3" fmla="val 3834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6249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148F424-F065-4328-B0B8-5142E6AF42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439" y="247874"/>
            <a:ext cx="10515600" cy="732155"/>
          </a:xfrm>
        </p:spPr>
        <p:txBody>
          <a:bodyPr/>
          <a:lstStyle/>
          <a:p>
            <a:r>
              <a:rPr lang="fr-FR" dirty="0"/>
              <a:t>Sélection des survivants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17550E1A-3E00-405C-BB2E-01819BF6F25A}"/>
              </a:ext>
            </a:extLst>
          </p:cNvPr>
          <p:cNvSpPr txBox="1"/>
          <p:nvPr/>
        </p:nvSpPr>
        <p:spPr>
          <a:xfrm>
            <a:off x="284085" y="1393794"/>
            <a:ext cx="85072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Motivation : On veut garder une population constante dans le cas général</a:t>
            </a:r>
          </a:p>
        </p:txBody>
      </p:sp>
      <p:graphicFrame>
        <p:nvGraphicFramePr>
          <p:cNvPr id="3" name="Tableau 6">
            <a:extLst>
              <a:ext uri="{FF2B5EF4-FFF2-40B4-BE49-F238E27FC236}">
                <a16:creationId xmlns:a16="http://schemas.microsoft.com/office/drawing/2014/main" id="{7D5580D6-48E8-47EB-B29F-11111844F1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3993460"/>
              </p:ext>
            </p:extLst>
          </p:nvPr>
        </p:nvGraphicFramePr>
        <p:xfrm>
          <a:off x="604668" y="2176891"/>
          <a:ext cx="10982664" cy="38637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91332">
                  <a:extLst>
                    <a:ext uri="{9D8B030D-6E8A-4147-A177-3AD203B41FA5}">
                      <a16:colId xmlns:a16="http://schemas.microsoft.com/office/drawing/2014/main" val="3834218433"/>
                    </a:ext>
                  </a:extLst>
                </a:gridCol>
                <a:gridCol w="5491332">
                  <a:extLst>
                    <a:ext uri="{9D8B030D-6E8A-4147-A177-3AD203B41FA5}">
                      <a16:colId xmlns:a16="http://schemas.microsoft.com/office/drawing/2014/main" val="21836092"/>
                    </a:ext>
                  </a:extLst>
                </a:gridCol>
              </a:tblGrid>
              <a:tr h="561169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Sélection par l’âge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Sélection par le score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5079507"/>
                  </a:ext>
                </a:extLst>
              </a:tr>
              <a:tr h="3302553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4336200"/>
                  </a:ext>
                </a:extLst>
              </a:tr>
            </a:tbl>
          </a:graphicData>
        </a:graphic>
      </p:graphicFrame>
      <p:pic>
        <p:nvPicPr>
          <p:cNvPr id="2050" name="Picture 2" descr="Age Based Selection">
            <a:extLst>
              <a:ext uri="{FF2B5EF4-FFF2-40B4-BE49-F238E27FC236}">
                <a16:creationId xmlns:a16="http://schemas.microsoft.com/office/drawing/2014/main" id="{046FC851-4816-496C-84AD-F94C33313F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608" y="3150769"/>
            <a:ext cx="5093505" cy="2504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Fitness Based Selection">
            <a:extLst>
              <a:ext uri="{FF2B5EF4-FFF2-40B4-BE49-F238E27FC236}">
                <a16:creationId xmlns:a16="http://schemas.microsoft.com/office/drawing/2014/main" id="{47E2DB98-C2BC-4BF6-A6E2-2CD0B489EE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8519" y="3150769"/>
            <a:ext cx="5093505" cy="2580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6590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re 1">
            <a:extLst>
              <a:ext uri="{FF2B5EF4-FFF2-40B4-BE49-F238E27FC236}">
                <a16:creationId xmlns:a16="http://schemas.microsoft.com/office/drawing/2014/main" id="{A31D9DE2-D325-4257-AF24-066929DEF2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0118"/>
            <a:ext cx="10515600" cy="732155"/>
          </a:xfrm>
        </p:spPr>
        <p:txBody>
          <a:bodyPr/>
          <a:lstStyle/>
          <a:p>
            <a:r>
              <a:rPr lang="fr-FR" dirty="0"/>
              <a:t>Implémentation</a:t>
            </a:r>
          </a:p>
        </p:txBody>
      </p:sp>
      <p:sp>
        <p:nvSpPr>
          <p:cNvPr id="37" name="Rectangle : coins arrondis 36">
            <a:extLst>
              <a:ext uri="{FF2B5EF4-FFF2-40B4-BE49-F238E27FC236}">
                <a16:creationId xmlns:a16="http://schemas.microsoft.com/office/drawing/2014/main" id="{4FCAB767-BD95-4216-9199-65EB516407FB}"/>
              </a:ext>
            </a:extLst>
          </p:cNvPr>
          <p:cNvSpPr/>
          <p:nvPr/>
        </p:nvSpPr>
        <p:spPr>
          <a:xfrm>
            <a:off x="3959755" y="1457676"/>
            <a:ext cx="4040689" cy="908382"/>
          </a:xfrm>
          <a:prstGeom prst="round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Population initiale</a:t>
            </a:r>
          </a:p>
        </p:txBody>
      </p:sp>
      <p:sp>
        <p:nvSpPr>
          <p:cNvPr id="38" name="Rectangle : coins arrondis 37">
            <a:extLst>
              <a:ext uri="{FF2B5EF4-FFF2-40B4-BE49-F238E27FC236}">
                <a16:creationId xmlns:a16="http://schemas.microsoft.com/office/drawing/2014/main" id="{013340FE-F042-40C7-B04E-5E1646A8AF34}"/>
              </a:ext>
            </a:extLst>
          </p:cNvPr>
          <p:cNvSpPr/>
          <p:nvPr/>
        </p:nvSpPr>
        <p:spPr>
          <a:xfrm>
            <a:off x="4223360" y="4815914"/>
            <a:ext cx="3542434" cy="698020"/>
          </a:xfrm>
          <a:prstGeom prst="round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Evaluation de la population</a:t>
            </a:r>
          </a:p>
        </p:txBody>
      </p:sp>
      <p:sp>
        <p:nvSpPr>
          <p:cNvPr id="39" name="Rectangle : coins arrondis 38">
            <a:extLst>
              <a:ext uri="{FF2B5EF4-FFF2-40B4-BE49-F238E27FC236}">
                <a16:creationId xmlns:a16="http://schemas.microsoft.com/office/drawing/2014/main" id="{33695CDF-7C8F-4A0C-ABF1-FC7ADFCED994}"/>
              </a:ext>
            </a:extLst>
          </p:cNvPr>
          <p:cNvSpPr/>
          <p:nvPr/>
        </p:nvSpPr>
        <p:spPr>
          <a:xfrm>
            <a:off x="4223360" y="2711235"/>
            <a:ext cx="3542434" cy="698020"/>
          </a:xfrm>
          <a:prstGeom prst="round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Crossover</a:t>
            </a:r>
          </a:p>
        </p:txBody>
      </p:sp>
      <p:sp>
        <p:nvSpPr>
          <p:cNvPr id="40" name="Rectangle : coins arrondis 39">
            <a:extLst>
              <a:ext uri="{FF2B5EF4-FFF2-40B4-BE49-F238E27FC236}">
                <a16:creationId xmlns:a16="http://schemas.microsoft.com/office/drawing/2014/main" id="{CA759B8E-8959-4F8C-A1E2-6D493EAA4FE5}"/>
              </a:ext>
            </a:extLst>
          </p:cNvPr>
          <p:cNvSpPr/>
          <p:nvPr/>
        </p:nvSpPr>
        <p:spPr>
          <a:xfrm>
            <a:off x="4223360" y="3770083"/>
            <a:ext cx="3542434" cy="698020"/>
          </a:xfrm>
          <a:prstGeom prst="round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Mutation</a:t>
            </a:r>
          </a:p>
        </p:txBody>
      </p:sp>
      <p:sp>
        <p:nvSpPr>
          <p:cNvPr id="41" name="Rectangle : coins arrondis 40">
            <a:extLst>
              <a:ext uri="{FF2B5EF4-FFF2-40B4-BE49-F238E27FC236}">
                <a16:creationId xmlns:a16="http://schemas.microsoft.com/office/drawing/2014/main" id="{EEDC8FD3-9C19-447D-BAE8-04CCBA2F2091}"/>
              </a:ext>
            </a:extLst>
          </p:cNvPr>
          <p:cNvSpPr/>
          <p:nvPr/>
        </p:nvSpPr>
        <p:spPr>
          <a:xfrm>
            <a:off x="4223360" y="5862577"/>
            <a:ext cx="3542434" cy="698020"/>
          </a:xfrm>
          <a:prstGeom prst="round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Sélection</a:t>
            </a:r>
          </a:p>
        </p:txBody>
      </p:sp>
      <p:sp>
        <p:nvSpPr>
          <p:cNvPr id="42" name="Flèche : droite 41">
            <a:extLst>
              <a:ext uri="{FF2B5EF4-FFF2-40B4-BE49-F238E27FC236}">
                <a16:creationId xmlns:a16="http://schemas.microsoft.com/office/drawing/2014/main" id="{5DC14125-E7AF-4FFF-8428-4390234AE6EE}"/>
              </a:ext>
            </a:extLst>
          </p:cNvPr>
          <p:cNvSpPr/>
          <p:nvPr/>
        </p:nvSpPr>
        <p:spPr>
          <a:xfrm rot="5400000">
            <a:off x="5796963" y="2393012"/>
            <a:ext cx="395229" cy="3819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Flèche : droite 42">
            <a:extLst>
              <a:ext uri="{FF2B5EF4-FFF2-40B4-BE49-F238E27FC236}">
                <a16:creationId xmlns:a16="http://schemas.microsoft.com/office/drawing/2014/main" id="{B09D5B7B-5C84-4268-9797-94FFA47D88B8}"/>
              </a:ext>
            </a:extLst>
          </p:cNvPr>
          <p:cNvSpPr/>
          <p:nvPr/>
        </p:nvSpPr>
        <p:spPr>
          <a:xfrm rot="5400000">
            <a:off x="5796963" y="3445731"/>
            <a:ext cx="395229" cy="3819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Flèche : droite 43">
            <a:extLst>
              <a:ext uri="{FF2B5EF4-FFF2-40B4-BE49-F238E27FC236}">
                <a16:creationId xmlns:a16="http://schemas.microsoft.com/office/drawing/2014/main" id="{1C559B4A-DFF1-469E-8BF8-253755AD1C73}"/>
              </a:ext>
            </a:extLst>
          </p:cNvPr>
          <p:cNvSpPr/>
          <p:nvPr/>
        </p:nvSpPr>
        <p:spPr>
          <a:xfrm rot="5400000">
            <a:off x="5796963" y="4499962"/>
            <a:ext cx="395229" cy="3819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5" name="Flèche : droite 44">
            <a:extLst>
              <a:ext uri="{FF2B5EF4-FFF2-40B4-BE49-F238E27FC236}">
                <a16:creationId xmlns:a16="http://schemas.microsoft.com/office/drawing/2014/main" id="{987BBABF-3B1C-4ECC-91DE-E6F523F4B914}"/>
              </a:ext>
            </a:extLst>
          </p:cNvPr>
          <p:cNvSpPr/>
          <p:nvPr/>
        </p:nvSpPr>
        <p:spPr>
          <a:xfrm rot="5400000">
            <a:off x="5796963" y="5547312"/>
            <a:ext cx="395229" cy="3819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Flèche : courbe vers la gauche 45">
            <a:extLst>
              <a:ext uri="{FF2B5EF4-FFF2-40B4-BE49-F238E27FC236}">
                <a16:creationId xmlns:a16="http://schemas.microsoft.com/office/drawing/2014/main" id="{4B9B51DB-7704-41F4-B71F-E8454E221BCE}"/>
              </a:ext>
            </a:extLst>
          </p:cNvPr>
          <p:cNvSpPr/>
          <p:nvPr/>
        </p:nvSpPr>
        <p:spPr>
          <a:xfrm rot="10800000">
            <a:off x="3360332" y="2894122"/>
            <a:ext cx="771036" cy="3530122"/>
          </a:xfrm>
          <a:prstGeom prst="curvedLeftArrow">
            <a:avLst>
              <a:gd name="adj1" fmla="val 26239"/>
              <a:gd name="adj2" fmla="val 60846"/>
              <a:gd name="adj3" fmla="val 3834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2132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8105643-90D2-4D1F-A9B4-557A8C1B2B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TP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CDB8EDD5-FFBC-47FD-AB73-30E4EFFE0E7C}"/>
              </a:ext>
            </a:extLst>
          </p:cNvPr>
          <p:cNvSpPr txBox="1"/>
          <p:nvPr/>
        </p:nvSpPr>
        <p:spPr>
          <a:xfrm>
            <a:off x="287528" y="1223063"/>
            <a:ext cx="83642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https://github.com/ThomasLEMERCIER/TP_AlgorithmeGenetique</a:t>
            </a:r>
          </a:p>
        </p:txBody>
      </p:sp>
      <p:pic>
        <p:nvPicPr>
          <p:cNvPr id="8" name="Graphique 7">
            <a:extLst>
              <a:ext uri="{FF2B5EF4-FFF2-40B4-BE49-F238E27FC236}">
                <a16:creationId xmlns:a16="http://schemas.microsoft.com/office/drawing/2014/main" id="{3A928D7E-7935-43B1-9644-414EC0C8DA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74877" y="1945518"/>
            <a:ext cx="4607682" cy="4607682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E3292745-BD5B-4C33-AE36-20CB41B5C1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528" y="1848729"/>
            <a:ext cx="5880588" cy="4704471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7EED3E78-F863-45CD-A9A3-70AC3FF9A0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9441" y="2039559"/>
            <a:ext cx="4638675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231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0F9B8E9-71F3-4BF8-B89D-A8FC90884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TP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2FB5091-40DB-4B70-BCE3-E2E82C704B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6448" y="1542161"/>
            <a:ext cx="5315712" cy="7321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4000" dirty="0"/>
              <a:t>Chronologie et structure</a:t>
            </a:r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1328781E-1981-4390-9920-AE50DAA455CC}"/>
              </a:ext>
            </a:extLst>
          </p:cNvPr>
          <p:cNvSpPr/>
          <p:nvPr/>
        </p:nvSpPr>
        <p:spPr>
          <a:xfrm>
            <a:off x="3783399" y="2697186"/>
            <a:ext cx="1216152" cy="3282696"/>
          </a:xfrm>
          <a:prstGeom prst="round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run</a:t>
            </a:r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6BF964EA-C62E-477C-9708-BDF7676E2465}"/>
              </a:ext>
            </a:extLst>
          </p:cNvPr>
          <p:cNvSpPr/>
          <p:nvPr/>
        </p:nvSpPr>
        <p:spPr>
          <a:xfrm>
            <a:off x="2414847" y="2697186"/>
            <a:ext cx="1216152" cy="3282696"/>
          </a:xfrm>
          <a:prstGeom prst="round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/>
                </a:solidFill>
              </a:rPr>
              <a:t>AlgoGen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7CCE1391-159C-4818-901C-64A6D8F4268B}"/>
              </a:ext>
            </a:extLst>
          </p:cNvPr>
          <p:cNvSpPr/>
          <p:nvPr/>
        </p:nvSpPr>
        <p:spPr>
          <a:xfrm>
            <a:off x="241623" y="2697186"/>
            <a:ext cx="2029968" cy="1635500"/>
          </a:xfrm>
          <a:prstGeom prst="round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/>
                </a:solidFill>
              </a:rPr>
              <a:t>Individual_vector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39DA52E6-ED94-4994-AAE9-485559AB2D25}"/>
              </a:ext>
            </a:extLst>
          </p:cNvPr>
          <p:cNvSpPr/>
          <p:nvPr/>
        </p:nvSpPr>
        <p:spPr>
          <a:xfrm>
            <a:off x="241623" y="4344382"/>
            <a:ext cx="2020824" cy="1635500"/>
          </a:xfrm>
          <a:prstGeom prst="round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/>
                </a:solidFill>
              </a:rPr>
              <a:t>Individual_path</a:t>
            </a:r>
            <a:endParaRPr lang="fr-FR" dirty="0">
              <a:solidFill>
                <a:schemeClr val="tx1"/>
              </a:solidFill>
            </a:endParaRPr>
          </a:p>
        </p:txBody>
      </p:sp>
      <p:graphicFrame>
        <p:nvGraphicFramePr>
          <p:cNvPr id="9" name="Diagramme 8">
            <a:extLst>
              <a:ext uri="{FF2B5EF4-FFF2-40B4-BE49-F238E27FC236}">
                <a16:creationId xmlns:a16="http://schemas.microsoft.com/office/drawing/2014/main" id="{6E6E7D84-F042-4169-849F-1ECCDC7F054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61079202"/>
              </p:ext>
            </p:extLst>
          </p:nvPr>
        </p:nvGraphicFramePr>
        <p:xfrm>
          <a:off x="6225309" y="2364156"/>
          <a:ext cx="5428488" cy="36157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757458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65579F6-E2C2-460C-982D-5991B64AC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Pour allez plus loin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BEDE605-3028-4960-93E9-B5E6D35086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Memetic</a:t>
            </a:r>
            <a:r>
              <a:rPr lang="fr-FR" dirty="0"/>
              <a:t> </a:t>
            </a:r>
            <a:r>
              <a:rPr lang="fr-FR" dirty="0" err="1"/>
              <a:t>algorithm</a:t>
            </a:r>
            <a:endParaRPr lang="fr-FR" dirty="0"/>
          </a:p>
          <a:p>
            <a:r>
              <a:rPr lang="fr-FR" dirty="0" err="1"/>
              <a:t>Scatter</a:t>
            </a:r>
            <a:r>
              <a:rPr lang="fr-FR" dirty="0"/>
              <a:t> </a:t>
            </a:r>
            <a:r>
              <a:rPr lang="fr-FR" dirty="0" err="1"/>
              <a:t>search</a:t>
            </a:r>
            <a:endParaRPr lang="fr-FR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B2E1AD1-EA66-4645-A5FA-18449FFC3E49}"/>
              </a:ext>
            </a:extLst>
          </p:cNvPr>
          <p:cNvSpPr txBox="1"/>
          <p:nvPr/>
        </p:nvSpPr>
        <p:spPr>
          <a:xfrm>
            <a:off x="399496" y="2889227"/>
            <a:ext cx="83627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Littérature 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https://link.springer.com/content/pdf/10.1007%2F978-3-540-39930-8.pdf</a:t>
            </a:r>
          </a:p>
        </p:txBody>
      </p:sp>
    </p:spTree>
    <p:extLst>
      <p:ext uri="{BB962C8B-B14F-4D97-AF65-F5344CB8AC3E}">
        <p14:creationId xmlns:p14="http://schemas.microsoft.com/office/powerpoint/2010/main" val="38779444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2FD37BB-2EFF-4A93-950C-9CC6F7F05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554" y="172963"/>
            <a:ext cx="10515600" cy="732155"/>
          </a:xfrm>
        </p:spPr>
        <p:txBody>
          <a:bodyPr>
            <a:normAutofit/>
          </a:bodyPr>
          <a:lstStyle/>
          <a:p>
            <a:r>
              <a:rPr lang="fr-FR" dirty="0"/>
              <a:t>Algorithme génétique : Introduction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DD1679C-4EE9-43E9-8BFD-418F688201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0692" y="1385409"/>
            <a:ext cx="10363982" cy="7200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3600" dirty="0"/>
              <a:t>Problème d’optimisation</a:t>
            </a:r>
          </a:p>
          <a:p>
            <a:endParaRPr lang="fr-FR" sz="3600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F816AE7-8F1C-4C13-8029-B2C4FB85C1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49" t="3330" r="3905" b="3928"/>
          <a:stretch/>
        </p:blipFill>
        <p:spPr>
          <a:xfrm>
            <a:off x="310716" y="2245478"/>
            <a:ext cx="5096849" cy="3779066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20B6D99F-3E64-4C7B-806C-8557CCF98599}"/>
              </a:ext>
            </a:extLst>
          </p:cNvPr>
          <p:cNvSpPr txBox="1"/>
          <p:nvPr/>
        </p:nvSpPr>
        <p:spPr>
          <a:xfrm>
            <a:off x="5419646" y="2922521"/>
            <a:ext cx="58732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Objectif : Maximiser une fonction f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B8666249-9208-40FC-AC55-54F97BD2DC36}"/>
              </a:ext>
            </a:extLst>
          </p:cNvPr>
          <p:cNvSpPr txBox="1"/>
          <p:nvPr/>
        </p:nvSpPr>
        <p:spPr>
          <a:xfrm>
            <a:off x="5774754" y="4236706"/>
            <a:ext cx="69338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Méthode du « Good-</a:t>
            </a:r>
            <a:r>
              <a:rPr lang="fr-FR" sz="2400" dirty="0" err="1"/>
              <a:t>enough</a:t>
            </a:r>
            <a:r>
              <a:rPr lang="fr-FR" sz="2400" dirty="0"/>
              <a:t> » «  Fast-</a:t>
            </a:r>
            <a:r>
              <a:rPr lang="fr-FR" sz="2400" dirty="0" err="1"/>
              <a:t>enough</a:t>
            </a:r>
            <a:r>
              <a:rPr lang="fr-FR" sz="2400" dirty="0"/>
              <a:t>»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7396B8CA-7658-42EC-B07C-1A826673C249}"/>
              </a:ext>
            </a:extLst>
          </p:cNvPr>
          <p:cNvSpPr txBox="1"/>
          <p:nvPr/>
        </p:nvSpPr>
        <p:spPr>
          <a:xfrm>
            <a:off x="6096000" y="3244334"/>
            <a:ext cx="69338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Sans hypothèse sur la fonction f (continuité, dérivabilité, etc…)  </a:t>
            </a:r>
          </a:p>
        </p:txBody>
      </p:sp>
    </p:spTree>
    <p:extLst>
      <p:ext uri="{BB962C8B-B14F-4D97-AF65-F5344CB8AC3E}">
        <p14:creationId xmlns:p14="http://schemas.microsoft.com/office/powerpoint/2010/main" val="1005532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  <p:bldP spid="9" grpId="0"/>
      <p:bldP spid="1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13365A8-7DA2-47C6-A9B1-BC3C7C33FE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Principe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FD31C11-5FC3-40F8-8769-957FAA825B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564" y="2006353"/>
            <a:ext cx="2895456" cy="4070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BDE79333-1FE4-4024-BEA5-D40628DAB8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45"/>
          <a:stretch/>
        </p:blipFill>
        <p:spPr bwMode="auto">
          <a:xfrm>
            <a:off x="4446340" y="2066276"/>
            <a:ext cx="7250096" cy="3950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E020C1A3-1951-420D-BB32-7EE965996E57}"/>
              </a:ext>
            </a:extLst>
          </p:cNvPr>
          <p:cNvSpPr txBox="1"/>
          <p:nvPr/>
        </p:nvSpPr>
        <p:spPr>
          <a:xfrm>
            <a:off x="838200" y="6076764"/>
            <a:ext cx="2215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Charles Darwin</a:t>
            </a:r>
          </a:p>
        </p:txBody>
      </p:sp>
    </p:spTree>
    <p:extLst>
      <p:ext uri="{BB962C8B-B14F-4D97-AF65-F5344CB8AC3E}">
        <p14:creationId xmlns:p14="http://schemas.microsoft.com/office/powerpoint/2010/main" val="2795301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0E3D0F0-2EFB-4A34-B18B-DB34900C6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Implémentation</a:t>
            </a:r>
          </a:p>
        </p:txBody>
      </p:sp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6324BF5D-C335-4CED-B5D4-DF07C662D29A}"/>
              </a:ext>
            </a:extLst>
          </p:cNvPr>
          <p:cNvSpPr/>
          <p:nvPr/>
        </p:nvSpPr>
        <p:spPr>
          <a:xfrm>
            <a:off x="3959755" y="1457676"/>
            <a:ext cx="4040689" cy="908382"/>
          </a:xfrm>
          <a:prstGeom prst="round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Population initiale</a:t>
            </a:r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03173824-9C90-4A9D-B56E-607B90E01B8E}"/>
              </a:ext>
            </a:extLst>
          </p:cNvPr>
          <p:cNvSpPr/>
          <p:nvPr/>
        </p:nvSpPr>
        <p:spPr>
          <a:xfrm>
            <a:off x="4223360" y="4815914"/>
            <a:ext cx="3542434" cy="698020"/>
          </a:xfrm>
          <a:prstGeom prst="round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Evaluation de la population</a:t>
            </a:r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FF75E610-82B5-46FA-9825-4458E93679D0}"/>
              </a:ext>
            </a:extLst>
          </p:cNvPr>
          <p:cNvSpPr/>
          <p:nvPr/>
        </p:nvSpPr>
        <p:spPr>
          <a:xfrm>
            <a:off x="4223360" y="2711235"/>
            <a:ext cx="3542434" cy="698020"/>
          </a:xfrm>
          <a:prstGeom prst="round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Crossover</a:t>
            </a: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35DB88A3-EC08-4E24-AF31-2014BAF73959}"/>
              </a:ext>
            </a:extLst>
          </p:cNvPr>
          <p:cNvSpPr/>
          <p:nvPr/>
        </p:nvSpPr>
        <p:spPr>
          <a:xfrm>
            <a:off x="4223360" y="3770083"/>
            <a:ext cx="3542434" cy="698020"/>
          </a:xfrm>
          <a:prstGeom prst="round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Mutation</a:t>
            </a:r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78B81101-C752-4881-899E-6D7D22AC7D1D}"/>
              </a:ext>
            </a:extLst>
          </p:cNvPr>
          <p:cNvSpPr/>
          <p:nvPr/>
        </p:nvSpPr>
        <p:spPr>
          <a:xfrm>
            <a:off x="4223360" y="5862577"/>
            <a:ext cx="3542434" cy="698020"/>
          </a:xfrm>
          <a:prstGeom prst="round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Sélection</a:t>
            </a:r>
          </a:p>
        </p:txBody>
      </p:sp>
      <p:sp>
        <p:nvSpPr>
          <p:cNvPr id="6" name="Flèche : droite 5">
            <a:extLst>
              <a:ext uri="{FF2B5EF4-FFF2-40B4-BE49-F238E27FC236}">
                <a16:creationId xmlns:a16="http://schemas.microsoft.com/office/drawing/2014/main" id="{DB72A4F8-A64D-4640-A0BF-56C102C9840E}"/>
              </a:ext>
            </a:extLst>
          </p:cNvPr>
          <p:cNvSpPr/>
          <p:nvPr/>
        </p:nvSpPr>
        <p:spPr>
          <a:xfrm rot="5400000">
            <a:off x="5796963" y="2393012"/>
            <a:ext cx="395229" cy="3819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Flèche : droite 10">
            <a:extLst>
              <a:ext uri="{FF2B5EF4-FFF2-40B4-BE49-F238E27FC236}">
                <a16:creationId xmlns:a16="http://schemas.microsoft.com/office/drawing/2014/main" id="{853C0289-5714-4B2B-B800-F5912E730FE8}"/>
              </a:ext>
            </a:extLst>
          </p:cNvPr>
          <p:cNvSpPr/>
          <p:nvPr/>
        </p:nvSpPr>
        <p:spPr>
          <a:xfrm rot="5400000">
            <a:off x="5796963" y="3445731"/>
            <a:ext cx="395229" cy="3819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Flèche : droite 11">
            <a:extLst>
              <a:ext uri="{FF2B5EF4-FFF2-40B4-BE49-F238E27FC236}">
                <a16:creationId xmlns:a16="http://schemas.microsoft.com/office/drawing/2014/main" id="{B18DD7EA-EF8A-4D40-AE1E-51597352242A}"/>
              </a:ext>
            </a:extLst>
          </p:cNvPr>
          <p:cNvSpPr/>
          <p:nvPr/>
        </p:nvSpPr>
        <p:spPr>
          <a:xfrm rot="5400000">
            <a:off x="5796963" y="4499962"/>
            <a:ext cx="395229" cy="3819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3" name="Flèche : droite 12">
            <a:extLst>
              <a:ext uri="{FF2B5EF4-FFF2-40B4-BE49-F238E27FC236}">
                <a16:creationId xmlns:a16="http://schemas.microsoft.com/office/drawing/2014/main" id="{91F17C46-3421-46EB-8F13-DF9152666BED}"/>
              </a:ext>
            </a:extLst>
          </p:cNvPr>
          <p:cNvSpPr/>
          <p:nvPr/>
        </p:nvSpPr>
        <p:spPr>
          <a:xfrm rot="5400000">
            <a:off x="5796963" y="5547312"/>
            <a:ext cx="395229" cy="3819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Flèche : courbe vers la gauche 9">
            <a:extLst>
              <a:ext uri="{FF2B5EF4-FFF2-40B4-BE49-F238E27FC236}">
                <a16:creationId xmlns:a16="http://schemas.microsoft.com/office/drawing/2014/main" id="{C44A1036-EC3E-42C6-BD09-2AE9D8374367}"/>
              </a:ext>
            </a:extLst>
          </p:cNvPr>
          <p:cNvSpPr/>
          <p:nvPr/>
        </p:nvSpPr>
        <p:spPr>
          <a:xfrm rot="10800000">
            <a:off x="3360332" y="2894122"/>
            <a:ext cx="771036" cy="3530122"/>
          </a:xfrm>
          <a:prstGeom prst="curvedLeftArrow">
            <a:avLst>
              <a:gd name="adj1" fmla="val 26239"/>
              <a:gd name="adj2" fmla="val 60846"/>
              <a:gd name="adj3" fmla="val 3834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478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3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  <p:bldP spid="8" grpId="0" animBg="1"/>
      <p:bldP spid="9" grpId="0" animBg="1"/>
      <p:bldP spid="6" grpId="0" animBg="1"/>
      <p:bldP spid="11" grpId="0" animBg="1"/>
      <p:bldP spid="12" grpId="0" animBg="1"/>
      <p:bldP spid="13" grpId="0" animBg="1"/>
      <p:bldP spid="1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7FF3675-6A7F-4EB3-922C-DB03E511B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Population</a:t>
            </a: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7E02EE0C-96DE-4697-8585-32CB26DA23BD}"/>
              </a:ext>
            </a:extLst>
          </p:cNvPr>
          <p:cNvSpPr/>
          <p:nvPr/>
        </p:nvSpPr>
        <p:spPr>
          <a:xfrm>
            <a:off x="283028" y="1327591"/>
            <a:ext cx="11625943" cy="134547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10C3DC21-0A6A-4842-8E99-7248CB711608}"/>
              </a:ext>
            </a:extLst>
          </p:cNvPr>
          <p:cNvSpPr/>
          <p:nvPr/>
        </p:nvSpPr>
        <p:spPr>
          <a:xfrm>
            <a:off x="703217" y="1553021"/>
            <a:ext cx="2172855" cy="877454"/>
          </a:xfrm>
          <a:prstGeom prst="round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Individu 1</a:t>
            </a:r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86658585-EECD-4D11-A93B-00A48587CE9F}"/>
              </a:ext>
            </a:extLst>
          </p:cNvPr>
          <p:cNvSpPr/>
          <p:nvPr/>
        </p:nvSpPr>
        <p:spPr>
          <a:xfrm>
            <a:off x="2883143" y="1553021"/>
            <a:ext cx="2172855" cy="877454"/>
          </a:xfrm>
          <a:prstGeom prst="round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Individu 2</a:t>
            </a: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7E37DEED-D3B9-4288-8BFD-2C7240C18B66}"/>
              </a:ext>
            </a:extLst>
          </p:cNvPr>
          <p:cNvSpPr/>
          <p:nvPr/>
        </p:nvSpPr>
        <p:spPr>
          <a:xfrm>
            <a:off x="9354964" y="1553021"/>
            <a:ext cx="2172855" cy="877454"/>
          </a:xfrm>
          <a:prstGeom prst="round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Individu 5</a:t>
            </a:r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663D6489-90D9-4E2E-B6F6-82182163DEA0}"/>
              </a:ext>
            </a:extLst>
          </p:cNvPr>
          <p:cNvSpPr/>
          <p:nvPr/>
        </p:nvSpPr>
        <p:spPr>
          <a:xfrm>
            <a:off x="7205481" y="1553021"/>
            <a:ext cx="2172855" cy="877454"/>
          </a:xfrm>
          <a:prstGeom prst="round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Individu 4</a:t>
            </a:r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DC7F970D-232E-4708-ABE0-D630F45A3CCD}"/>
              </a:ext>
            </a:extLst>
          </p:cNvPr>
          <p:cNvSpPr/>
          <p:nvPr/>
        </p:nvSpPr>
        <p:spPr>
          <a:xfrm>
            <a:off x="5055998" y="1553021"/>
            <a:ext cx="2172855" cy="877454"/>
          </a:xfrm>
          <a:prstGeom prst="round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Individu 3</a:t>
            </a:r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32348CE5-6410-47C4-AD68-5BD08B41D831}"/>
              </a:ext>
            </a:extLst>
          </p:cNvPr>
          <p:cNvSpPr/>
          <p:nvPr/>
        </p:nvSpPr>
        <p:spPr>
          <a:xfrm>
            <a:off x="970277" y="4427524"/>
            <a:ext cx="1695634" cy="877454"/>
          </a:xfrm>
          <a:prstGeom prst="ellipse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Score : 10</a:t>
            </a:r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C9A71289-CF02-4B66-A4FD-A8C150222F1D}"/>
              </a:ext>
            </a:extLst>
          </p:cNvPr>
          <p:cNvSpPr/>
          <p:nvPr/>
        </p:nvSpPr>
        <p:spPr>
          <a:xfrm>
            <a:off x="3150203" y="4427524"/>
            <a:ext cx="1695634" cy="877454"/>
          </a:xfrm>
          <a:prstGeom prst="ellipse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Score : -5</a:t>
            </a:r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471BD0A2-AEDE-4284-A29E-E485700D31F0}"/>
              </a:ext>
            </a:extLst>
          </p:cNvPr>
          <p:cNvSpPr/>
          <p:nvPr/>
        </p:nvSpPr>
        <p:spPr>
          <a:xfrm>
            <a:off x="5328757" y="4427524"/>
            <a:ext cx="1695634" cy="877454"/>
          </a:xfrm>
          <a:prstGeom prst="ellipse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Score : 13</a:t>
            </a:r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2BBFC4B4-26CF-4C82-8321-4702DBE92F2E}"/>
              </a:ext>
            </a:extLst>
          </p:cNvPr>
          <p:cNvSpPr/>
          <p:nvPr/>
        </p:nvSpPr>
        <p:spPr>
          <a:xfrm>
            <a:off x="7472541" y="4427524"/>
            <a:ext cx="1695634" cy="877454"/>
          </a:xfrm>
          <a:prstGeom prst="ellipse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Score : 45</a:t>
            </a:r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119A071A-F0B6-4D70-9712-F73AE696E147}"/>
              </a:ext>
            </a:extLst>
          </p:cNvPr>
          <p:cNvSpPr/>
          <p:nvPr/>
        </p:nvSpPr>
        <p:spPr>
          <a:xfrm>
            <a:off x="9658166" y="4427525"/>
            <a:ext cx="1695634" cy="877454"/>
          </a:xfrm>
          <a:prstGeom prst="ellipse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Score : 12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A6E5056-22DA-4638-B8D4-9A5057C523B8}"/>
              </a:ext>
            </a:extLst>
          </p:cNvPr>
          <p:cNvSpPr/>
          <p:nvPr/>
        </p:nvSpPr>
        <p:spPr>
          <a:xfrm>
            <a:off x="1076809" y="3095494"/>
            <a:ext cx="1535837" cy="423908"/>
          </a:xfrm>
          <a:prstGeom prst="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Chromosomes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B224A8E-3504-4CBC-873F-1665679108B4}"/>
              </a:ext>
            </a:extLst>
          </p:cNvPr>
          <p:cNvSpPr/>
          <p:nvPr/>
        </p:nvSpPr>
        <p:spPr>
          <a:xfrm>
            <a:off x="5429590" y="3102546"/>
            <a:ext cx="1535837" cy="423908"/>
          </a:xfrm>
          <a:prstGeom prst="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Chromosomes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8808782-837C-4BCE-A773-7F887FEA542C}"/>
              </a:ext>
            </a:extLst>
          </p:cNvPr>
          <p:cNvSpPr/>
          <p:nvPr/>
        </p:nvSpPr>
        <p:spPr>
          <a:xfrm>
            <a:off x="3256735" y="3113271"/>
            <a:ext cx="1535837" cy="423908"/>
          </a:xfrm>
          <a:prstGeom prst="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Chromosomes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7006B7E-B815-444D-B736-666A3DBC4A94}"/>
              </a:ext>
            </a:extLst>
          </p:cNvPr>
          <p:cNvSpPr/>
          <p:nvPr/>
        </p:nvSpPr>
        <p:spPr>
          <a:xfrm>
            <a:off x="7579073" y="3095494"/>
            <a:ext cx="1535837" cy="423908"/>
          </a:xfrm>
          <a:prstGeom prst="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Chromosomes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F959943-3881-4A64-99AE-2A9A9E37441B}"/>
              </a:ext>
            </a:extLst>
          </p:cNvPr>
          <p:cNvSpPr/>
          <p:nvPr/>
        </p:nvSpPr>
        <p:spPr>
          <a:xfrm>
            <a:off x="9728556" y="3113271"/>
            <a:ext cx="1535837" cy="423908"/>
          </a:xfrm>
          <a:prstGeom prst="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Chromosomes</a:t>
            </a:r>
          </a:p>
        </p:txBody>
      </p:sp>
    </p:spTree>
    <p:extLst>
      <p:ext uri="{BB962C8B-B14F-4D97-AF65-F5344CB8AC3E}">
        <p14:creationId xmlns:p14="http://schemas.microsoft.com/office/powerpoint/2010/main" val="1180085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7" grpId="0" animBg="1"/>
      <p:bldP spid="8" grpId="0" animBg="1"/>
      <p:bldP spid="9" grpId="0" animBg="1"/>
      <p:bldP spid="10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20" grpId="0" animBg="1"/>
      <p:bldP spid="22" grpId="0" animBg="1"/>
      <p:bldP spid="23" grpId="0" animBg="1"/>
      <p:bldP spid="24" grpId="0" animBg="1"/>
      <p:bldP spid="2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re 1">
            <a:extLst>
              <a:ext uri="{FF2B5EF4-FFF2-40B4-BE49-F238E27FC236}">
                <a16:creationId xmlns:a16="http://schemas.microsoft.com/office/drawing/2014/main" id="{A31D9DE2-D325-4257-AF24-066929DEF2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0118"/>
            <a:ext cx="10515600" cy="732155"/>
          </a:xfrm>
        </p:spPr>
        <p:txBody>
          <a:bodyPr/>
          <a:lstStyle/>
          <a:p>
            <a:r>
              <a:rPr lang="fr-FR" dirty="0"/>
              <a:t>Implémentation</a:t>
            </a:r>
          </a:p>
        </p:txBody>
      </p:sp>
      <p:sp>
        <p:nvSpPr>
          <p:cNvPr id="37" name="Rectangle : coins arrondis 36">
            <a:extLst>
              <a:ext uri="{FF2B5EF4-FFF2-40B4-BE49-F238E27FC236}">
                <a16:creationId xmlns:a16="http://schemas.microsoft.com/office/drawing/2014/main" id="{4FCAB767-BD95-4216-9199-65EB516407FB}"/>
              </a:ext>
            </a:extLst>
          </p:cNvPr>
          <p:cNvSpPr/>
          <p:nvPr/>
        </p:nvSpPr>
        <p:spPr>
          <a:xfrm>
            <a:off x="3959755" y="1457676"/>
            <a:ext cx="4040689" cy="908382"/>
          </a:xfrm>
          <a:prstGeom prst="round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Population initiale</a:t>
            </a:r>
          </a:p>
        </p:txBody>
      </p:sp>
      <p:sp>
        <p:nvSpPr>
          <p:cNvPr id="38" name="Rectangle : coins arrondis 37">
            <a:extLst>
              <a:ext uri="{FF2B5EF4-FFF2-40B4-BE49-F238E27FC236}">
                <a16:creationId xmlns:a16="http://schemas.microsoft.com/office/drawing/2014/main" id="{013340FE-F042-40C7-B04E-5E1646A8AF34}"/>
              </a:ext>
            </a:extLst>
          </p:cNvPr>
          <p:cNvSpPr/>
          <p:nvPr/>
        </p:nvSpPr>
        <p:spPr>
          <a:xfrm>
            <a:off x="4223360" y="4815914"/>
            <a:ext cx="3542434" cy="698020"/>
          </a:xfrm>
          <a:prstGeom prst="round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Evaluation de la population</a:t>
            </a:r>
          </a:p>
        </p:txBody>
      </p:sp>
      <p:sp>
        <p:nvSpPr>
          <p:cNvPr id="39" name="Rectangle : coins arrondis 38">
            <a:extLst>
              <a:ext uri="{FF2B5EF4-FFF2-40B4-BE49-F238E27FC236}">
                <a16:creationId xmlns:a16="http://schemas.microsoft.com/office/drawing/2014/main" id="{33695CDF-7C8F-4A0C-ABF1-FC7ADFCED994}"/>
              </a:ext>
            </a:extLst>
          </p:cNvPr>
          <p:cNvSpPr/>
          <p:nvPr/>
        </p:nvSpPr>
        <p:spPr>
          <a:xfrm>
            <a:off x="4223360" y="2711235"/>
            <a:ext cx="3542434" cy="698020"/>
          </a:xfrm>
          <a:prstGeom prst="round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Crossover</a:t>
            </a:r>
          </a:p>
        </p:txBody>
      </p:sp>
      <p:sp>
        <p:nvSpPr>
          <p:cNvPr id="40" name="Rectangle : coins arrondis 39">
            <a:extLst>
              <a:ext uri="{FF2B5EF4-FFF2-40B4-BE49-F238E27FC236}">
                <a16:creationId xmlns:a16="http://schemas.microsoft.com/office/drawing/2014/main" id="{CA759B8E-8959-4F8C-A1E2-6D493EAA4FE5}"/>
              </a:ext>
            </a:extLst>
          </p:cNvPr>
          <p:cNvSpPr/>
          <p:nvPr/>
        </p:nvSpPr>
        <p:spPr>
          <a:xfrm>
            <a:off x="4223360" y="3770083"/>
            <a:ext cx="3542434" cy="698020"/>
          </a:xfrm>
          <a:prstGeom prst="round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Mutation</a:t>
            </a:r>
          </a:p>
        </p:txBody>
      </p:sp>
      <p:sp>
        <p:nvSpPr>
          <p:cNvPr id="41" name="Rectangle : coins arrondis 40">
            <a:extLst>
              <a:ext uri="{FF2B5EF4-FFF2-40B4-BE49-F238E27FC236}">
                <a16:creationId xmlns:a16="http://schemas.microsoft.com/office/drawing/2014/main" id="{EEDC8FD3-9C19-447D-BAE8-04CCBA2F2091}"/>
              </a:ext>
            </a:extLst>
          </p:cNvPr>
          <p:cNvSpPr/>
          <p:nvPr/>
        </p:nvSpPr>
        <p:spPr>
          <a:xfrm>
            <a:off x="4223360" y="5862577"/>
            <a:ext cx="3542434" cy="698020"/>
          </a:xfrm>
          <a:prstGeom prst="round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Sélection</a:t>
            </a:r>
          </a:p>
        </p:txBody>
      </p:sp>
      <p:sp>
        <p:nvSpPr>
          <p:cNvPr id="42" name="Flèche : droite 41">
            <a:extLst>
              <a:ext uri="{FF2B5EF4-FFF2-40B4-BE49-F238E27FC236}">
                <a16:creationId xmlns:a16="http://schemas.microsoft.com/office/drawing/2014/main" id="{5DC14125-E7AF-4FFF-8428-4390234AE6EE}"/>
              </a:ext>
            </a:extLst>
          </p:cNvPr>
          <p:cNvSpPr/>
          <p:nvPr/>
        </p:nvSpPr>
        <p:spPr>
          <a:xfrm rot="5400000">
            <a:off x="5796963" y="2393012"/>
            <a:ext cx="395229" cy="3819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Flèche : droite 42">
            <a:extLst>
              <a:ext uri="{FF2B5EF4-FFF2-40B4-BE49-F238E27FC236}">
                <a16:creationId xmlns:a16="http://schemas.microsoft.com/office/drawing/2014/main" id="{B09D5B7B-5C84-4268-9797-94FFA47D88B8}"/>
              </a:ext>
            </a:extLst>
          </p:cNvPr>
          <p:cNvSpPr/>
          <p:nvPr/>
        </p:nvSpPr>
        <p:spPr>
          <a:xfrm rot="5400000">
            <a:off x="5796963" y="3445731"/>
            <a:ext cx="395229" cy="3819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Flèche : droite 43">
            <a:extLst>
              <a:ext uri="{FF2B5EF4-FFF2-40B4-BE49-F238E27FC236}">
                <a16:creationId xmlns:a16="http://schemas.microsoft.com/office/drawing/2014/main" id="{1C559B4A-DFF1-469E-8BF8-253755AD1C73}"/>
              </a:ext>
            </a:extLst>
          </p:cNvPr>
          <p:cNvSpPr/>
          <p:nvPr/>
        </p:nvSpPr>
        <p:spPr>
          <a:xfrm rot="5400000">
            <a:off x="5796963" y="4499962"/>
            <a:ext cx="395229" cy="3819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5" name="Flèche : droite 44">
            <a:extLst>
              <a:ext uri="{FF2B5EF4-FFF2-40B4-BE49-F238E27FC236}">
                <a16:creationId xmlns:a16="http://schemas.microsoft.com/office/drawing/2014/main" id="{987BBABF-3B1C-4ECC-91DE-E6F523F4B914}"/>
              </a:ext>
            </a:extLst>
          </p:cNvPr>
          <p:cNvSpPr/>
          <p:nvPr/>
        </p:nvSpPr>
        <p:spPr>
          <a:xfrm rot="5400000">
            <a:off x="5796963" y="5547312"/>
            <a:ext cx="395229" cy="3819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Flèche : courbe vers la gauche 45">
            <a:extLst>
              <a:ext uri="{FF2B5EF4-FFF2-40B4-BE49-F238E27FC236}">
                <a16:creationId xmlns:a16="http://schemas.microsoft.com/office/drawing/2014/main" id="{4B9B51DB-7704-41F4-B71F-E8454E221BCE}"/>
              </a:ext>
            </a:extLst>
          </p:cNvPr>
          <p:cNvSpPr/>
          <p:nvPr/>
        </p:nvSpPr>
        <p:spPr>
          <a:xfrm rot="10800000">
            <a:off x="3360332" y="2894122"/>
            <a:ext cx="771036" cy="3530122"/>
          </a:xfrm>
          <a:prstGeom prst="curvedLeftArrow">
            <a:avLst>
              <a:gd name="adj1" fmla="val 26239"/>
              <a:gd name="adj2" fmla="val 60846"/>
              <a:gd name="adj3" fmla="val 3834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92501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7A3061-40E0-4163-ADD9-36EC18218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Crossover - Reproduction</a:t>
            </a:r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A16AC45E-3021-4F1D-B66B-BE65DD378397}"/>
              </a:ext>
            </a:extLst>
          </p:cNvPr>
          <p:cNvSpPr/>
          <p:nvPr/>
        </p:nvSpPr>
        <p:spPr>
          <a:xfrm>
            <a:off x="404090" y="1732437"/>
            <a:ext cx="2172855" cy="877454"/>
          </a:xfrm>
          <a:prstGeom prst="round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Individu 1</a:t>
            </a:r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4A4C9986-F1D1-4DA6-85D2-53F3EE15CE0D}"/>
              </a:ext>
            </a:extLst>
          </p:cNvPr>
          <p:cNvSpPr/>
          <p:nvPr/>
        </p:nvSpPr>
        <p:spPr>
          <a:xfrm>
            <a:off x="404090" y="2656073"/>
            <a:ext cx="2172855" cy="877454"/>
          </a:xfrm>
          <a:prstGeom prst="round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Individu 2</a:t>
            </a:r>
          </a:p>
        </p:txBody>
      </p:sp>
      <p:sp>
        <p:nvSpPr>
          <p:cNvPr id="12" name="Flèche : bas 11">
            <a:extLst>
              <a:ext uri="{FF2B5EF4-FFF2-40B4-BE49-F238E27FC236}">
                <a16:creationId xmlns:a16="http://schemas.microsoft.com/office/drawing/2014/main" id="{A106DEB5-1B2A-4351-9107-361271C8A69F}"/>
              </a:ext>
            </a:extLst>
          </p:cNvPr>
          <p:cNvSpPr/>
          <p:nvPr/>
        </p:nvSpPr>
        <p:spPr>
          <a:xfrm rot="16200000">
            <a:off x="2737727" y="2313171"/>
            <a:ext cx="785091" cy="685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18D1BFA2-A5E3-4541-BA07-0A4DCA35F522}"/>
              </a:ext>
            </a:extLst>
          </p:cNvPr>
          <p:cNvSpPr txBox="1"/>
          <p:nvPr/>
        </p:nvSpPr>
        <p:spPr>
          <a:xfrm>
            <a:off x="6761093" y="2123899"/>
            <a:ext cx="49824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Dépend du problème et principalement de la représentation d’un individu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32880E31-CAB8-4A20-B13E-876F6255E69E}"/>
              </a:ext>
            </a:extLst>
          </p:cNvPr>
          <p:cNvSpPr txBox="1"/>
          <p:nvPr/>
        </p:nvSpPr>
        <p:spPr>
          <a:xfrm>
            <a:off x="221673" y="3676073"/>
            <a:ext cx="1995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Exemples :</a:t>
            </a:r>
          </a:p>
        </p:txBody>
      </p:sp>
      <p:pic>
        <p:nvPicPr>
          <p:cNvPr id="3074" name="Picture 2" descr="One Point Crossover">
            <a:extLst>
              <a:ext uri="{FF2B5EF4-FFF2-40B4-BE49-F238E27FC236}">
                <a16:creationId xmlns:a16="http://schemas.microsoft.com/office/drawing/2014/main" id="{FC625EB7-A3D5-43E9-B1B1-637AEE270F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673" y="4126787"/>
            <a:ext cx="4312993" cy="98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Multi Point Crossover">
            <a:extLst>
              <a:ext uri="{FF2B5EF4-FFF2-40B4-BE49-F238E27FC236}">
                <a16:creationId xmlns:a16="http://schemas.microsoft.com/office/drawing/2014/main" id="{335FBE13-4038-42BC-8440-8EE9A2C037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0993" y="4136325"/>
            <a:ext cx="4312993" cy="975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Uniform Crossover">
            <a:extLst>
              <a:ext uri="{FF2B5EF4-FFF2-40B4-BE49-F238E27FC236}">
                <a16:creationId xmlns:a16="http://schemas.microsoft.com/office/drawing/2014/main" id="{7348D172-F311-493E-AF6E-E674478F98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673" y="5319690"/>
            <a:ext cx="4312993" cy="711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Whole Arithmetic Recombination">
            <a:extLst>
              <a:ext uri="{FF2B5EF4-FFF2-40B4-BE49-F238E27FC236}">
                <a16:creationId xmlns:a16="http://schemas.microsoft.com/office/drawing/2014/main" id="{5351EF19-F5A3-4835-867C-7548F341D2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0993" y="5341529"/>
            <a:ext cx="5715000" cy="69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Groupe 15">
            <a:extLst>
              <a:ext uri="{FF2B5EF4-FFF2-40B4-BE49-F238E27FC236}">
                <a16:creationId xmlns:a16="http://schemas.microsoft.com/office/drawing/2014/main" id="{C1448591-CAE5-49BC-8FF7-4C9C5D7D680B}"/>
              </a:ext>
            </a:extLst>
          </p:cNvPr>
          <p:cNvGrpSpPr/>
          <p:nvPr/>
        </p:nvGrpSpPr>
        <p:grpSpPr>
          <a:xfrm>
            <a:off x="3708008" y="1757994"/>
            <a:ext cx="2870202" cy="1785302"/>
            <a:chOff x="3373579" y="1732437"/>
            <a:chExt cx="2172856" cy="1822314"/>
          </a:xfrm>
          <a:solidFill>
            <a:schemeClr val="bg1"/>
          </a:solidFill>
        </p:grpSpPr>
        <p:sp>
          <p:nvSpPr>
            <p:cNvPr id="8" name="Rectangle : coins arrondis 7">
              <a:extLst>
                <a:ext uri="{FF2B5EF4-FFF2-40B4-BE49-F238E27FC236}">
                  <a16:creationId xmlns:a16="http://schemas.microsoft.com/office/drawing/2014/main" id="{28596230-1863-460D-9862-84598219EE4D}"/>
                </a:ext>
              </a:extLst>
            </p:cNvPr>
            <p:cNvSpPr/>
            <p:nvPr/>
          </p:nvSpPr>
          <p:spPr>
            <a:xfrm>
              <a:off x="3373580" y="1732437"/>
              <a:ext cx="2172855" cy="877454"/>
            </a:xfrm>
            <a:prstGeom prst="roundRect">
              <a:avLst/>
            </a:prstGeom>
            <a:grp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chemeClr val="tx1"/>
                  </a:solidFill>
                </a:rPr>
                <a:t>Mixte des chromosomes de l’individu 1 et 2</a:t>
              </a:r>
            </a:p>
          </p:txBody>
        </p:sp>
        <p:sp>
          <p:nvSpPr>
            <p:cNvPr id="20" name="Rectangle : coins arrondis 19">
              <a:extLst>
                <a:ext uri="{FF2B5EF4-FFF2-40B4-BE49-F238E27FC236}">
                  <a16:creationId xmlns:a16="http://schemas.microsoft.com/office/drawing/2014/main" id="{601D7149-63BB-4E00-A48E-08C478FEBF91}"/>
                </a:ext>
              </a:extLst>
            </p:cNvPr>
            <p:cNvSpPr/>
            <p:nvPr/>
          </p:nvSpPr>
          <p:spPr>
            <a:xfrm>
              <a:off x="3373579" y="2677297"/>
              <a:ext cx="2172855" cy="877454"/>
            </a:xfrm>
            <a:prstGeom prst="roundRect">
              <a:avLst/>
            </a:prstGeom>
            <a:grp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>
                  <a:solidFill>
                    <a:schemeClr val="tx1"/>
                  </a:solidFill>
                </a:rPr>
                <a:t>Mixte des chromosomes de </a:t>
              </a:r>
              <a:r>
                <a:rPr lang="fr-FR" dirty="0">
                  <a:solidFill>
                    <a:schemeClr val="tx1"/>
                  </a:solidFill>
                </a:rPr>
                <a:t>l’individu 1 et 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64984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12" grpId="0" animBg="1"/>
      <p:bldP spid="14" grpId="0"/>
      <p:bldP spid="1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93398F7-16CC-487C-8322-8DCEFF2B4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Sélection des parents</a:t>
            </a:r>
          </a:p>
        </p:txBody>
      </p:sp>
      <p:graphicFrame>
        <p:nvGraphicFramePr>
          <p:cNvPr id="4" name="Tableau 5">
            <a:extLst>
              <a:ext uri="{FF2B5EF4-FFF2-40B4-BE49-F238E27FC236}">
                <a16:creationId xmlns:a16="http://schemas.microsoft.com/office/drawing/2014/main" id="{9761CC0D-FBEB-4713-B93E-98FF7D4225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1562746"/>
              </p:ext>
            </p:extLst>
          </p:nvPr>
        </p:nvGraphicFramePr>
        <p:xfrm>
          <a:off x="937327" y="1602076"/>
          <a:ext cx="10343472" cy="48185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71736">
                  <a:extLst>
                    <a:ext uri="{9D8B030D-6E8A-4147-A177-3AD203B41FA5}">
                      <a16:colId xmlns:a16="http://schemas.microsoft.com/office/drawing/2014/main" val="4172835007"/>
                    </a:ext>
                  </a:extLst>
                </a:gridCol>
                <a:gridCol w="5171736">
                  <a:extLst>
                    <a:ext uri="{9D8B030D-6E8A-4147-A177-3AD203B41FA5}">
                      <a16:colId xmlns:a16="http://schemas.microsoft.com/office/drawing/2014/main" val="2605390209"/>
                    </a:ext>
                  </a:extLst>
                </a:gridCol>
              </a:tblGrid>
              <a:tr h="719793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Aléatoire pondéré par le 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Tournoi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1321216"/>
                  </a:ext>
                </a:extLst>
              </a:tr>
              <a:tr h="4098759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000" dirty="0"/>
                        <a:t>On choisit k-individus on prends le meilleur.</a:t>
                      </a:r>
                    </a:p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7062277"/>
                  </a:ext>
                </a:extLst>
              </a:tr>
            </a:tbl>
          </a:graphicData>
        </a:graphic>
      </p:graphicFrame>
      <p:grpSp>
        <p:nvGrpSpPr>
          <p:cNvPr id="6" name="Groupe 5">
            <a:extLst>
              <a:ext uri="{FF2B5EF4-FFF2-40B4-BE49-F238E27FC236}">
                <a16:creationId xmlns:a16="http://schemas.microsoft.com/office/drawing/2014/main" id="{2764FECC-7616-4243-BBCA-59E39B19961E}"/>
              </a:ext>
            </a:extLst>
          </p:cNvPr>
          <p:cNvGrpSpPr/>
          <p:nvPr/>
        </p:nvGrpSpPr>
        <p:grpSpPr>
          <a:xfrm>
            <a:off x="1332204" y="2423604"/>
            <a:ext cx="3932253" cy="3808520"/>
            <a:chOff x="1332205" y="2423604"/>
            <a:chExt cx="3523880" cy="3746377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918FCE57-32A7-4987-B47A-12403F33F2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2205" y="2740604"/>
              <a:ext cx="3437508" cy="15927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4">
              <a:extLst>
                <a:ext uri="{FF2B5EF4-FFF2-40B4-BE49-F238E27FC236}">
                  <a16:creationId xmlns:a16="http://schemas.microsoft.com/office/drawing/2014/main" id="{9E083768-0D87-46A0-A96E-87D56729E9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80965" y="4577269"/>
              <a:ext cx="3388748" cy="15927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56E5CA59-CF33-4BB7-9328-7CB4A3720EA1}"/>
                </a:ext>
              </a:extLst>
            </p:cNvPr>
            <p:cNvSpPr txBox="1"/>
            <p:nvPr/>
          </p:nvSpPr>
          <p:spPr>
            <a:xfrm>
              <a:off x="1332205" y="2423604"/>
              <a:ext cx="3088874" cy="3935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000" dirty="0"/>
                <a:t>Roulette </a:t>
              </a:r>
              <a:r>
                <a:rPr lang="fr-FR" sz="2000" dirty="0" err="1"/>
                <a:t>wheel</a:t>
              </a:r>
              <a:r>
                <a:rPr lang="fr-FR" sz="2000" dirty="0"/>
                <a:t> </a:t>
              </a:r>
              <a:r>
                <a:rPr lang="fr-FR" sz="2000" dirty="0" err="1"/>
                <a:t>selection</a:t>
              </a:r>
              <a:endParaRPr lang="fr-FR" sz="2000" dirty="0"/>
            </a:p>
          </p:txBody>
        </p: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08B4605A-B992-421F-8BE1-CAF91EF1F610}"/>
                </a:ext>
              </a:extLst>
            </p:cNvPr>
            <p:cNvSpPr txBox="1"/>
            <p:nvPr/>
          </p:nvSpPr>
          <p:spPr>
            <a:xfrm>
              <a:off x="1332205" y="4280984"/>
              <a:ext cx="3523880" cy="3935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000" dirty="0" err="1"/>
                <a:t>Stochastic</a:t>
              </a:r>
              <a:r>
                <a:rPr lang="fr-FR" sz="2000" dirty="0"/>
                <a:t> Universal Sampling (SUS)</a:t>
              </a:r>
            </a:p>
          </p:txBody>
        </p:sp>
      </p:grpSp>
      <p:pic>
        <p:nvPicPr>
          <p:cNvPr id="1030" name="Picture 6" descr="Tournament Selection">
            <a:extLst>
              <a:ext uri="{FF2B5EF4-FFF2-40B4-BE49-F238E27FC236}">
                <a16:creationId xmlns:a16="http://schemas.microsoft.com/office/drawing/2014/main" id="{69410F62-ADC3-4C5A-B95B-62D9817AE0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051" y="2922943"/>
            <a:ext cx="4748205" cy="277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235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000396-2699-4660-B110-FE6045A7E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Nombre d’enfants ?</a:t>
            </a:r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F6656F1C-0DE0-443D-9608-01E6DC79865C}"/>
              </a:ext>
            </a:extLst>
          </p:cNvPr>
          <p:cNvSpPr/>
          <p:nvPr/>
        </p:nvSpPr>
        <p:spPr>
          <a:xfrm>
            <a:off x="283028" y="1327591"/>
            <a:ext cx="11625943" cy="134547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871C1579-07F8-416C-BD8F-36550A865C6A}"/>
              </a:ext>
            </a:extLst>
          </p:cNvPr>
          <p:cNvSpPr/>
          <p:nvPr/>
        </p:nvSpPr>
        <p:spPr>
          <a:xfrm>
            <a:off x="703217" y="1553021"/>
            <a:ext cx="2172855" cy="877454"/>
          </a:xfrm>
          <a:prstGeom prst="round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Individu 1</a:t>
            </a:r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36D5A643-08D2-44D3-B36C-E99AEAB6496D}"/>
              </a:ext>
            </a:extLst>
          </p:cNvPr>
          <p:cNvSpPr/>
          <p:nvPr/>
        </p:nvSpPr>
        <p:spPr>
          <a:xfrm>
            <a:off x="2883143" y="1553021"/>
            <a:ext cx="2172855" cy="877454"/>
          </a:xfrm>
          <a:prstGeom prst="round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Individu 2</a:t>
            </a: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88394400-6FD8-404E-B42C-CD18854EDE8C}"/>
              </a:ext>
            </a:extLst>
          </p:cNvPr>
          <p:cNvSpPr/>
          <p:nvPr/>
        </p:nvSpPr>
        <p:spPr>
          <a:xfrm>
            <a:off x="9354964" y="1553021"/>
            <a:ext cx="2172855" cy="877454"/>
          </a:xfrm>
          <a:prstGeom prst="round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Individu 5</a:t>
            </a:r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298944FA-329E-40C8-A58B-DA428CCEA2BD}"/>
              </a:ext>
            </a:extLst>
          </p:cNvPr>
          <p:cNvSpPr/>
          <p:nvPr/>
        </p:nvSpPr>
        <p:spPr>
          <a:xfrm>
            <a:off x="7205481" y="1553021"/>
            <a:ext cx="2172855" cy="877454"/>
          </a:xfrm>
          <a:prstGeom prst="round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Individu 4</a:t>
            </a:r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DB2D2249-030F-4D33-8CB1-FA24F052E78F}"/>
              </a:ext>
            </a:extLst>
          </p:cNvPr>
          <p:cNvSpPr/>
          <p:nvPr/>
        </p:nvSpPr>
        <p:spPr>
          <a:xfrm>
            <a:off x="5055998" y="1553021"/>
            <a:ext cx="2172855" cy="877454"/>
          </a:xfrm>
          <a:prstGeom prst="round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Individu 3</a:t>
            </a:r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ED05FCE2-C18A-45FC-A30A-B3B928CABD13}"/>
              </a:ext>
            </a:extLst>
          </p:cNvPr>
          <p:cNvSpPr/>
          <p:nvPr/>
        </p:nvSpPr>
        <p:spPr>
          <a:xfrm>
            <a:off x="283028" y="3754788"/>
            <a:ext cx="11625943" cy="264601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9AA9DCEA-8BF5-4707-A384-382BF131F642}"/>
              </a:ext>
            </a:extLst>
          </p:cNvPr>
          <p:cNvSpPr/>
          <p:nvPr/>
        </p:nvSpPr>
        <p:spPr>
          <a:xfrm>
            <a:off x="703217" y="3980219"/>
            <a:ext cx="2172855" cy="877454"/>
          </a:xfrm>
          <a:prstGeom prst="round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Individu 1</a:t>
            </a:r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97CE3D19-9C09-4111-BF80-0058B1916B9D}"/>
              </a:ext>
            </a:extLst>
          </p:cNvPr>
          <p:cNvSpPr/>
          <p:nvPr/>
        </p:nvSpPr>
        <p:spPr>
          <a:xfrm>
            <a:off x="2883143" y="3980219"/>
            <a:ext cx="2172855" cy="877454"/>
          </a:xfrm>
          <a:prstGeom prst="round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Individu 2</a:t>
            </a:r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37E924E3-3FC8-493D-8228-AACBD8BC88D4}"/>
              </a:ext>
            </a:extLst>
          </p:cNvPr>
          <p:cNvSpPr/>
          <p:nvPr/>
        </p:nvSpPr>
        <p:spPr>
          <a:xfrm>
            <a:off x="9354964" y="3980219"/>
            <a:ext cx="2172855" cy="877454"/>
          </a:xfrm>
          <a:prstGeom prst="round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Individu 5</a:t>
            </a:r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52B4F28C-FE39-4A12-995A-65523C203BFC}"/>
              </a:ext>
            </a:extLst>
          </p:cNvPr>
          <p:cNvSpPr/>
          <p:nvPr/>
        </p:nvSpPr>
        <p:spPr>
          <a:xfrm>
            <a:off x="7205481" y="3980219"/>
            <a:ext cx="2172855" cy="877454"/>
          </a:xfrm>
          <a:prstGeom prst="round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Individu 4</a:t>
            </a:r>
          </a:p>
        </p:txBody>
      </p:sp>
      <p:sp>
        <p:nvSpPr>
          <p:cNvPr id="16" name="Rectangle : coins arrondis 15">
            <a:extLst>
              <a:ext uri="{FF2B5EF4-FFF2-40B4-BE49-F238E27FC236}">
                <a16:creationId xmlns:a16="http://schemas.microsoft.com/office/drawing/2014/main" id="{31A9B573-AF93-4167-A3E0-5EB5E7C018C6}"/>
              </a:ext>
            </a:extLst>
          </p:cNvPr>
          <p:cNvSpPr/>
          <p:nvPr/>
        </p:nvSpPr>
        <p:spPr>
          <a:xfrm>
            <a:off x="5055998" y="3980219"/>
            <a:ext cx="2172855" cy="877454"/>
          </a:xfrm>
          <a:prstGeom prst="round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Individu 3</a:t>
            </a:r>
          </a:p>
        </p:txBody>
      </p:sp>
      <p:sp>
        <p:nvSpPr>
          <p:cNvPr id="18" name="Rectangle : coins arrondis 17">
            <a:extLst>
              <a:ext uri="{FF2B5EF4-FFF2-40B4-BE49-F238E27FC236}">
                <a16:creationId xmlns:a16="http://schemas.microsoft.com/office/drawing/2014/main" id="{9CEACEB2-45D9-4CDB-8A4E-C6756065CCFA}"/>
              </a:ext>
            </a:extLst>
          </p:cNvPr>
          <p:cNvSpPr/>
          <p:nvPr/>
        </p:nvSpPr>
        <p:spPr>
          <a:xfrm>
            <a:off x="703217" y="5325693"/>
            <a:ext cx="2172855" cy="877454"/>
          </a:xfrm>
          <a:prstGeom prst="round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Individu 6</a:t>
            </a:r>
          </a:p>
        </p:txBody>
      </p:sp>
      <p:sp>
        <p:nvSpPr>
          <p:cNvPr id="19" name="Rectangle : coins arrondis 18">
            <a:extLst>
              <a:ext uri="{FF2B5EF4-FFF2-40B4-BE49-F238E27FC236}">
                <a16:creationId xmlns:a16="http://schemas.microsoft.com/office/drawing/2014/main" id="{6BF2A1CC-A364-4E85-BC60-8B145EE27B6B}"/>
              </a:ext>
            </a:extLst>
          </p:cNvPr>
          <p:cNvSpPr/>
          <p:nvPr/>
        </p:nvSpPr>
        <p:spPr>
          <a:xfrm>
            <a:off x="2883143" y="5325693"/>
            <a:ext cx="2172855" cy="877454"/>
          </a:xfrm>
          <a:prstGeom prst="round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Individu 7</a:t>
            </a:r>
          </a:p>
        </p:txBody>
      </p:sp>
      <p:sp>
        <p:nvSpPr>
          <p:cNvPr id="21" name="Rectangle : coins arrondis 20">
            <a:extLst>
              <a:ext uri="{FF2B5EF4-FFF2-40B4-BE49-F238E27FC236}">
                <a16:creationId xmlns:a16="http://schemas.microsoft.com/office/drawing/2014/main" id="{94D0EBA1-0D8E-47E5-960A-E9DCFBF077A2}"/>
              </a:ext>
            </a:extLst>
          </p:cNvPr>
          <p:cNvSpPr/>
          <p:nvPr/>
        </p:nvSpPr>
        <p:spPr>
          <a:xfrm>
            <a:off x="7205481" y="5325693"/>
            <a:ext cx="2172855" cy="877454"/>
          </a:xfrm>
          <a:prstGeom prst="round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Individu 9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B2B3B807-6BE0-4569-AF1F-E79152396F01}"/>
              </a:ext>
            </a:extLst>
          </p:cNvPr>
          <p:cNvSpPr txBox="1"/>
          <p:nvPr/>
        </p:nvSpPr>
        <p:spPr>
          <a:xfrm>
            <a:off x="3535320" y="2967335"/>
            <a:ext cx="58430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err="1"/>
              <a:t>Crossover_rate</a:t>
            </a:r>
            <a:r>
              <a:rPr lang="fr-FR" sz="2400" dirty="0"/>
              <a:t> : Taux de reproduction</a:t>
            </a:r>
          </a:p>
        </p:txBody>
      </p:sp>
      <p:sp>
        <p:nvSpPr>
          <p:cNvPr id="25" name="Rectangle : coins arrondis 24">
            <a:extLst>
              <a:ext uri="{FF2B5EF4-FFF2-40B4-BE49-F238E27FC236}">
                <a16:creationId xmlns:a16="http://schemas.microsoft.com/office/drawing/2014/main" id="{E36F95F4-FB7D-4D23-A000-A61D66081865}"/>
              </a:ext>
            </a:extLst>
          </p:cNvPr>
          <p:cNvSpPr/>
          <p:nvPr/>
        </p:nvSpPr>
        <p:spPr>
          <a:xfrm>
            <a:off x="5063069" y="5325693"/>
            <a:ext cx="2172855" cy="877454"/>
          </a:xfrm>
          <a:prstGeom prst="round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Individu 8</a:t>
            </a:r>
          </a:p>
        </p:txBody>
      </p:sp>
      <p:sp>
        <p:nvSpPr>
          <p:cNvPr id="26" name="Rectangle : coins arrondis 25">
            <a:extLst>
              <a:ext uri="{FF2B5EF4-FFF2-40B4-BE49-F238E27FC236}">
                <a16:creationId xmlns:a16="http://schemas.microsoft.com/office/drawing/2014/main" id="{79CC1E82-A4BC-4AB4-9341-29ED29EE22A9}"/>
              </a:ext>
            </a:extLst>
          </p:cNvPr>
          <p:cNvSpPr/>
          <p:nvPr/>
        </p:nvSpPr>
        <p:spPr>
          <a:xfrm>
            <a:off x="9378336" y="5304979"/>
            <a:ext cx="2172855" cy="877454"/>
          </a:xfrm>
          <a:prstGeom prst="round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Individu 10</a:t>
            </a:r>
          </a:p>
        </p:txBody>
      </p:sp>
    </p:spTree>
    <p:extLst>
      <p:ext uri="{BB962C8B-B14F-4D97-AF65-F5344CB8AC3E}">
        <p14:creationId xmlns:p14="http://schemas.microsoft.com/office/powerpoint/2010/main" val="4263665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1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1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8" grpId="0" animBg="1"/>
      <p:bldP spid="19" grpId="0" animBg="1"/>
      <p:bldP spid="21" grpId="0" animBg="1"/>
      <p:bldP spid="24" grpId="0"/>
      <p:bldP spid="25" grpId="0" animBg="1"/>
      <p:bldP spid="25" grpId="1" animBg="1"/>
      <p:bldP spid="26" grpId="0" animBg="1"/>
      <p:bldP spid="26" grpId="1" animBg="1"/>
    </p:bldLst>
  </p:timing>
</p:sld>
</file>

<file path=ppt/theme/theme1.xml><?xml version="1.0" encoding="utf-8"?>
<a:theme xmlns:a="http://schemas.openxmlformats.org/drawingml/2006/main" name="Automatants">
  <a:themeElements>
    <a:clrScheme name="Automatant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A8300"/>
      </a:accent1>
      <a:accent2>
        <a:srgbClr val="FFD41F"/>
      </a:accent2>
      <a:accent3>
        <a:srgbClr val="FF4A19"/>
      </a:accent3>
      <a:accent4>
        <a:srgbClr val="6D6D6D"/>
      </a:accent4>
      <a:accent5>
        <a:srgbClr val="5B9BD5"/>
      </a:accent5>
      <a:accent6>
        <a:srgbClr val="70AD47"/>
      </a:accent6>
      <a:hlink>
        <a:srgbClr val="FF4A19"/>
      </a:hlink>
      <a:folHlink>
        <a:srgbClr val="FFD41F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utomatants" id="{2B6323AC-D38A-4DF3-92FD-B0EC6479AEF5}" vid="{7134E578-F06B-4D0C-8F83-5830DB7AF42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Template_Automatants</Template>
  <TotalTime>1747</TotalTime>
  <Words>398</Words>
  <Application>Microsoft Office PowerPoint</Application>
  <PresentationFormat>Grand écran</PresentationFormat>
  <Paragraphs>129</Paragraphs>
  <Slides>18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Automatants</vt:lpstr>
      <vt:lpstr>Algorithme génétique</vt:lpstr>
      <vt:lpstr>Algorithme génétique : Introduction</vt:lpstr>
      <vt:lpstr>Principe</vt:lpstr>
      <vt:lpstr>Implémentation</vt:lpstr>
      <vt:lpstr>Population</vt:lpstr>
      <vt:lpstr>Implémentation</vt:lpstr>
      <vt:lpstr>Crossover - Reproduction</vt:lpstr>
      <vt:lpstr>Sélection des parents</vt:lpstr>
      <vt:lpstr>Nombre d’enfants ?</vt:lpstr>
      <vt:lpstr>Implémentation</vt:lpstr>
      <vt:lpstr>Mutation</vt:lpstr>
      <vt:lpstr>Qui mute ?</vt:lpstr>
      <vt:lpstr>Implémentation</vt:lpstr>
      <vt:lpstr>Sélection des survivants</vt:lpstr>
      <vt:lpstr>Implémentation</vt:lpstr>
      <vt:lpstr>TP</vt:lpstr>
      <vt:lpstr>TP</vt:lpstr>
      <vt:lpstr>Pour allez plus loin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Algorithme génétique et OOP</dc:title>
  <dc:creator>Thomas Lemercier (Student at CentraleSupelec)</dc:creator>
  <cp:lastModifiedBy>Thomas Lemercier (Student at CentraleSupelec)</cp:lastModifiedBy>
  <cp:revision>37</cp:revision>
  <dcterms:created xsi:type="dcterms:W3CDTF">2021-03-02T11:26:40Z</dcterms:created>
  <dcterms:modified xsi:type="dcterms:W3CDTF">2021-09-23T14:14:16Z</dcterms:modified>
</cp:coreProperties>
</file>